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489" r:id="rId1"/>
    <p:sldMasterId id="2147484502" r:id="rId2"/>
  </p:sldMasterIdLst>
  <p:notesMasterIdLst>
    <p:notesMasterId r:id="rId112"/>
  </p:notesMasterIdLst>
  <p:sldIdLst>
    <p:sldId id="256" r:id="rId3"/>
    <p:sldId id="366" r:id="rId4"/>
    <p:sldId id="469" r:id="rId5"/>
    <p:sldId id="468" r:id="rId6"/>
    <p:sldId id="470" r:id="rId7"/>
    <p:sldId id="493" r:id="rId8"/>
    <p:sldId id="492" r:id="rId9"/>
    <p:sldId id="364" r:id="rId10"/>
    <p:sldId id="388" r:id="rId11"/>
    <p:sldId id="260" r:id="rId12"/>
    <p:sldId id="430" r:id="rId13"/>
    <p:sldId id="429" r:id="rId14"/>
    <p:sldId id="341" r:id="rId15"/>
    <p:sldId id="343" r:id="rId16"/>
    <p:sldId id="304" r:id="rId17"/>
    <p:sldId id="427" r:id="rId18"/>
    <p:sldId id="336" r:id="rId19"/>
    <p:sldId id="449" r:id="rId20"/>
    <p:sldId id="331" r:id="rId21"/>
    <p:sldId id="435" r:id="rId22"/>
    <p:sldId id="440" r:id="rId23"/>
    <p:sldId id="437" r:id="rId24"/>
    <p:sldId id="438" r:id="rId25"/>
    <p:sldId id="439" r:id="rId26"/>
    <p:sldId id="450" r:id="rId27"/>
    <p:sldId id="334" r:id="rId28"/>
    <p:sldId id="451" r:id="rId29"/>
    <p:sldId id="441" r:id="rId30"/>
    <p:sldId id="494" r:id="rId31"/>
    <p:sldId id="338" r:id="rId32"/>
    <p:sldId id="443" r:id="rId33"/>
    <p:sldId id="446" r:id="rId34"/>
    <p:sldId id="263" r:id="rId35"/>
    <p:sldId id="361" r:id="rId36"/>
    <p:sldId id="447" r:id="rId37"/>
    <p:sldId id="448" r:id="rId38"/>
    <p:sldId id="445" r:id="rId39"/>
    <p:sldId id="454" r:id="rId40"/>
    <p:sldId id="459" r:id="rId41"/>
    <p:sldId id="458" r:id="rId42"/>
    <p:sldId id="457" r:id="rId43"/>
    <p:sldId id="455" r:id="rId44"/>
    <p:sldId id="414" r:id="rId45"/>
    <p:sldId id="460" r:id="rId46"/>
    <p:sldId id="461" r:id="rId47"/>
    <p:sldId id="462" r:id="rId48"/>
    <p:sldId id="412" r:id="rId49"/>
    <p:sldId id="421" r:id="rId50"/>
    <p:sldId id="422" r:id="rId51"/>
    <p:sldId id="463" r:id="rId52"/>
    <p:sldId id="423" r:id="rId53"/>
    <p:sldId id="424" r:id="rId54"/>
    <p:sldId id="425" r:id="rId55"/>
    <p:sldId id="464" r:id="rId56"/>
    <p:sldId id="467" r:id="rId57"/>
    <p:sldId id="466" r:id="rId58"/>
    <p:sldId id="465" r:id="rId59"/>
    <p:sldId id="372" r:id="rId60"/>
    <p:sldId id="318" r:id="rId61"/>
    <p:sldId id="407" r:id="rId62"/>
    <p:sldId id="383" r:id="rId63"/>
    <p:sldId id="385" r:id="rId64"/>
    <p:sldId id="386" r:id="rId65"/>
    <p:sldId id="373" r:id="rId66"/>
    <p:sldId id="389" r:id="rId67"/>
    <p:sldId id="374" r:id="rId68"/>
    <p:sldId id="390" r:id="rId69"/>
    <p:sldId id="375" r:id="rId70"/>
    <p:sldId id="391" r:id="rId71"/>
    <p:sldId id="351" r:id="rId72"/>
    <p:sldId id="377" r:id="rId73"/>
    <p:sldId id="356" r:id="rId74"/>
    <p:sldId id="392" r:id="rId75"/>
    <p:sldId id="397" r:id="rId76"/>
    <p:sldId id="396" r:id="rId77"/>
    <p:sldId id="381" r:id="rId78"/>
    <p:sldId id="382" r:id="rId79"/>
    <p:sldId id="476" r:id="rId80"/>
    <p:sldId id="475" r:id="rId81"/>
    <p:sldId id="477" r:id="rId82"/>
    <p:sldId id="478" r:id="rId83"/>
    <p:sldId id="474" r:id="rId84"/>
    <p:sldId id="479" r:id="rId85"/>
    <p:sldId id="484" r:id="rId86"/>
    <p:sldId id="399" r:id="rId87"/>
    <p:sldId id="483" r:id="rId88"/>
    <p:sldId id="482" r:id="rId89"/>
    <p:sldId id="481" r:id="rId90"/>
    <p:sldId id="488" r:id="rId91"/>
    <p:sldId id="480" r:id="rId92"/>
    <p:sldId id="401" r:id="rId93"/>
    <p:sldId id="487" r:id="rId94"/>
    <p:sldId id="402" r:id="rId95"/>
    <p:sldId id="486" r:id="rId96"/>
    <p:sldId id="485" r:id="rId97"/>
    <p:sldId id="403" r:id="rId98"/>
    <p:sldId id="489" r:id="rId99"/>
    <p:sldId id="490" r:id="rId100"/>
    <p:sldId id="406" r:id="rId101"/>
    <p:sldId id="491" r:id="rId102"/>
    <p:sldId id="394" r:id="rId103"/>
    <p:sldId id="393" r:id="rId104"/>
    <p:sldId id="472" r:id="rId105"/>
    <p:sldId id="473" r:id="rId106"/>
    <p:sldId id="431" r:id="rId107"/>
    <p:sldId id="433" r:id="rId108"/>
    <p:sldId id="266" r:id="rId109"/>
    <p:sldId id="495" r:id="rId110"/>
    <p:sldId id="278" r:id="rId11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1308" y="90"/>
      </p:cViewPr>
      <p:guideLst>
        <p:guide orient="horz" pos="2160"/>
        <p:guide pos="38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presProps" Target="pres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image" Target="../media/image20.wmf"/><Relationship Id="rId7" Type="http://schemas.openxmlformats.org/officeDocument/2006/relationships/image" Target="../media/image32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6" Type="http://schemas.openxmlformats.org/officeDocument/2006/relationships/image" Target="../media/image31.wmf"/><Relationship Id="rId5" Type="http://schemas.openxmlformats.org/officeDocument/2006/relationships/image" Target="../media/image30.wmf"/><Relationship Id="rId4" Type="http://schemas.openxmlformats.org/officeDocument/2006/relationships/image" Target="../media/image29.wmf"/><Relationship Id="rId9" Type="http://schemas.openxmlformats.org/officeDocument/2006/relationships/image" Target="../media/image3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27.wmf"/><Relationship Id="rId4" Type="http://schemas.openxmlformats.org/officeDocument/2006/relationships/image" Target="../media/image20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4" Type="http://schemas.openxmlformats.org/officeDocument/2006/relationships/image" Target="../media/image5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56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w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mf"/><Relationship Id="rId1" Type="http://schemas.openxmlformats.org/officeDocument/2006/relationships/image" Target="../media/image85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7.wmf"/><Relationship Id="rId1" Type="http://schemas.openxmlformats.org/officeDocument/2006/relationships/image" Target="../media/image85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5.w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5.wmf"/><Relationship Id="rId4" Type="http://schemas.openxmlformats.org/officeDocument/2006/relationships/image" Target="../media/image89.w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5.wmf"/><Relationship Id="rId5" Type="http://schemas.openxmlformats.org/officeDocument/2006/relationships/image" Target="../media/image86.wmf"/><Relationship Id="rId4" Type="http://schemas.openxmlformats.org/officeDocument/2006/relationships/image" Target="../media/image89.w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5.wmf"/><Relationship Id="rId6" Type="http://schemas.openxmlformats.org/officeDocument/2006/relationships/image" Target="../media/image86.wmf"/><Relationship Id="rId5" Type="http://schemas.openxmlformats.org/officeDocument/2006/relationships/image" Target="../media/image90.wmf"/><Relationship Id="rId4" Type="http://schemas.openxmlformats.org/officeDocument/2006/relationships/image" Target="../media/image8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image" Target="../media/image92.wmf"/><Relationship Id="rId1" Type="http://schemas.openxmlformats.org/officeDocument/2006/relationships/image" Target="../media/image91.w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2" Type="http://schemas.openxmlformats.org/officeDocument/2006/relationships/image" Target="../media/image91.wmf"/><Relationship Id="rId1" Type="http://schemas.openxmlformats.org/officeDocument/2006/relationships/image" Target="../media/image93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4.wmf"/><Relationship Id="rId1" Type="http://schemas.openxmlformats.org/officeDocument/2006/relationships/image" Target="../media/image93.w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3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w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w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wmf"/><Relationship Id="rId1" Type="http://schemas.openxmlformats.org/officeDocument/2006/relationships/image" Target="../media/image102.w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image" Target="../media/image107.wmf"/><Relationship Id="rId1" Type="http://schemas.openxmlformats.org/officeDocument/2006/relationships/image" Target="../media/image10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4" Type="http://schemas.openxmlformats.org/officeDocument/2006/relationships/image" Target="../media/image2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27.wmf"/><Relationship Id="rId4" Type="http://schemas.openxmlformats.org/officeDocument/2006/relationships/image" Target="../media/image20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27.wmf"/><Relationship Id="rId4" Type="http://schemas.openxmlformats.org/officeDocument/2006/relationships/image" Target="../media/image20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3CE9C3-A5F5-4930-9937-F3C8ABCF87AC}" type="datetimeFigureOut">
              <a:rPr lang="pt-BR" smtClean="0"/>
              <a:t>26/03/2017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C208A9-4661-4409-AB56-959D1CE401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4360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de cantos arredondados 6"/>
          <p:cNvSpPr/>
          <p:nvPr/>
        </p:nvSpPr>
        <p:spPr>
          <a:xfrm>
            <a:off x="285720" y="142852"/>
            <a:ext cx="8572560" cy="4857784"/>
          </a:xfrm>
          <a:prstGeom prst="roundRect">
            <a:avLst>
              <a:gd name="adj" fmla="val 2353"/>
            </a:avLst>
          </a:prstGeom>
          <a:gradFill>
            <a:gsLst>
              <a:gs pos="0">
                <a:schemeClr val="bg2"/>
              </a:gs>
              <a:gs pos="35000">
                <a:schemeClr val="bg2">
                  <a:lumMod val="90000"/>
                </a:schemeClr>
              </a:gs>
            </a:gsLst>
          </a:gra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71500" y="2928936"/>
            <a:ext cx="8001000" cy="1470025"/>
          </a:xfrm>
        </p:spPr>
        <p:txBody>
          <a:bodyPr/>
          <a:lstStyle>
            <a:lvl1pPr algn="ctr"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57200" y="5000636"/>
            <a:ext cx="8401080" cy="107157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FD6FF-8B09-451A-A899-FCF92CFA9760}" type="datetime1">
              <a:rPr lang="pt-BR" smtClean="0"/>
              <a:t>26/03/2017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C74E3-67B0-409E-B1C3-6217A2471959}" type="datetime1">
              <a:rPr lang="pt-BR" smtClean="0"/>
              <a:t>26/03/2017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DE91-7627-43E2-AC86-377FB994C370}" type="datetime1">
              <a:rPr lang="pt-BR" smtClean="0"/>
              <a:t>26/03/2017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D8A1-A15F-4DA5-B83A-F8C6D2561667}" type="datetime1">
              <a:rPr lang="pt-BR" smtClean="0"/>
              <a:t>26/03/2017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8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EAA2F-F58B-417C-A210-B593F5F2642D}" type="datetime1">
              <a:rPr lang="pt-BR" smtClean="0"/>
              <a:t>26/03/2017</a:t>
            </a:fld>
            <a:endParaRPr lang="pt-BR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2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3A79D-114A-4F36-A6B3-16CD198EBB6E}" type="datetime1">
              <a:rPr lang="pt-BR" smtClean="0"/>
              <a:t>26/03/2017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4"/>
            <a:ext cx="457200" cy="441325"/>
          </a:xfrm>
        </p:spPr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8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67813-9F41-4C64-9F12-D7C932E11C46}" type="datetime1">
              <a:rPr lang="pt-BR" smtClean="0"/>
              <a:t>26/03/2017</a:t>
            </a:fld>
            <a:endParaRPr lang="pt-BR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2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F410CC33-4EAB-4355-BF30-45664F8E2290}" type="datetime1">
              <a:rPr lang="pt-BR" smtClean="0"/>
              <a:t>26/03/2017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1" y="1575654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1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9AB3C-A855-459F-949D-47BCBD03A020}" type="datetime1">
              <a:rPr lang="pt-BR" smtClean="0"/>
              <a:t>26/03/2017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pt-BR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8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BBB37-882F-429D-9074-AF54AF6B569F}" type="datetime1">
              <a:rPr lang="pt-BR" smtClean="0"/>
              <a:t>26/03/2017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2"/>
            <a:ext cx="457200" cy="441325"/>
          </a:xfrm>
        </p:spPr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8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CD9ED-F4B6-4304-BC1F-66DA273B999C}" type="datetime1">
              <a:rPr lang="pt-BR" smtClean="0"/>
              <a:t>26/03/2017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4"/>
          <p:cNvSpPr/>
          <p:nvPr/>
        </p:nvSpPr>
        <p:spPr>
          <a:xfrm>
            <a:off x="457200" y="274638"/>
            <a:ext cx="8229600" cy="914400"/>
          </a:xfrm>
          <a:prstGeom prst="rect">
            <a:avLst/>
          </a:prstGeom>
          <a:gradFill flip="none" rotWithShape="1">
            <a:gsLst>
              <a:gs pos="32000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1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endParaRPr lang="en-US" sz="2400" dirty="0">
              <a:solidFill>
                <a:srgbClr val="EEECE1">
                  <a:lumMod val="25000"/>
                </a:srgbClr>
              </a:solidFill>
              <a:latin typeface="Gill Sans MT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00101" y="274638"/>
            <a:ext cx="7686700" cy="914400"/>
          </a:xfrm>
        </p:spPr>
        <p:txBody>
          <a:bodyPr>
            <a:noAutofit/>
          </a:bodyPr>
          <a:lstStyle>
            <a:lvl1pPr marL="742950" indent="-742950" algn="l">
              <a:buFont typeface="+mj-lt"/>
              <a:buNone/>
              <a:defRPr lang="pt-BR" sz="2800" kern="1200" dirty="0" smtClean="0">
                <a:solidFill>
                  <a:srgbClr val="EEECE1">
                    <a:lumMod val="25000"/>
                  </a:srgbClr>
                </a:solidFill>
                <a:latin typeface="Gill Sans MT" pitchFamily="34" charset="0"/>
                <a:ea typeface="+mn-ea"/>
                <a:cs typeface="+mn-cs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A0114-E694-4536-AFC1-E205947CAF74}" type="datetime1">
              <a:rPr lang="pt-BR" smtClean="0"/>
              <a:t>26/03/2017</a:t>
            </a:fld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/>
          </a:p>
        </p:txBody>
      </p:sp>
      <p:cxnSp>
        <p:nvCxnSpPr>
          <p:cNvPr id="12" name="Straight Connector 16"/>
          <p:cNvCxnSpPr/>
          <p:nvPr/>
        </p:nvCxnSpPr>
        <p:spPr>
          <a:xfrm rot="5400000">
            <a:off x="542106" y="731046"/>
            <a:ext cx="914400" cy="1588"/>
          </a:xfrm>
          <a:prstGeom prst="line">
            <a:avLst/>
          </a:prstGeom>
          <a:ln w="3175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spaço Reservado para Texto 19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2" y="274638"/>
            <a:ext cx="514297" cy="914400"/>
          </a:xfrm>
        </p:spPr>
        <p:txBody>
          <a:bodyPr anchor="ctr"/>
          <a:lstStyle>
            <a:lvl1pPr>
              <a:buNone/>
              <a:defRPr lang="pt-BR" sz="5000" kern="1200" dirty="0" smtClean="0">
                <a:solidFill>
                  <a:srgbClr val="EEECE1">
                    <a:lumMod val="75000"/>
                  </a:srgbClr>
                </a:solidFill>
                <a:latin typeface="Calisto MT" pitchFamily="18" charset="0"/>
                <a:ea typeface="+mn-ea"/>
                <a:cs typeface="+mn-cs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pt-BR" dirty="0"/>
              <a:t>1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2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4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7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D3D3-14EB-4EA7-8870-789FCA8437EB}" type="datetime1">
              <a:rPr lang="pt-BR" smtClean="0"/>
              <a:t>26/03/2017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40"/>
            <a:ext cx="457200" cy="441325"/>
          </a:xfrm>
        </p:spPr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7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782C3E11-5F1B-4DC8-BD95-5309870839DD}" type="datetime1">
              <a:rPr lang="pt-BR" smtClean="0"/>
              <a:t>26/03/2017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3D00-09E8-437A-A1B1-13DFFD401916}" type="datetime1">
              <a:rPr lang="pt-BR" smtClean="0"/>
              <a:t>26/03/2017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8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3"/>
            <a:ext cx="457200" cy="441325"/>
          </a:xfrm>
        </p:spPr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E1E43-4D21-4102-86A6-DF9760CB023A}" type="datetime1">
              <a:rPr lang="pt-BR" smtClean="0"/>
              <a:t>26/03/2017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3"/>
            <a:ext cx="1447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50418-1ECF-4E13-9246-BF347C5526FC}" type="datetime1">
              <a:rPr lang="pt-BR" smtClean="0"/>
              <a:t>26/03/2017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4" name="Rectangle 5"/>
          <p:cNvSpPr/>
          <p:nvPr/>
        </p:nvSpPr>
        <p:spPr>
          <a:xfrm>
            <a:off x="384464" y="1524000"/>
            <a:ext cx="2743200" cy="914400"/>
          </a:xfrm>
          <a:prstGeom prst="rect">
            <a:avLst/>
          </a:prstGeom>
          <a:gradFill flip="none" rotWithShape="1">
            <a:gsLst>
              <a:gs pos="32000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1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endParaRPr lang="en-US" sz="2400" dirty="0">
              <a:solidFill>
                <a:srgbClr val="EEECE1">
                  <a:lumMod val="25000"/>
                </a:srgbClr>
              </a:solidFill>
              <a:latin typeface="Gill Sans MT" pitchFamily="34" charset="0"/>
            </a:endParaRPr>
          </a:p>
        </p:txBody>
      </p:sp>
      <p:cxnSp>
        <p:nvCxnSpPr>
          <p:cNvPr id="36" name="Straight Connector 9"/>
          <p:cNvCxnSpPr/>
          <p:nvPr/>
        </p:nvCxnSpPr>
        <p:spPr>
          <a:xfrm rot="5400000">
            <a:off x="728158" y="1980406"/>
            <a:ext cx="685800" cy="1588"/>
          </a:xfrm>
          <a:prstGeom prst="line">
            <a:avLst/>
          </a:prstGeom>
          <a:ln w="3175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10"/>
          <p:cNvSpPr/>
          <p:nvPr/>
        </p:nvSpPr>
        <p:spPr>
          <a:xfrm>
            <a:off x="3238500" y="1524000"/>
            <a:ext cx="2667000" cy="914400"/>
          </a:xfrm>
          <a:prstGeom prst="rect">
            <a:avLst/>
          </a:prstGeom>
          <a:gradFill flip="none" rotWithShape="1">
            <a:gsLst>
              <a:gs pos="32000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1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endParaRPr lang="en-US" sz="2400" dirty="0">
              <a:solidFill>
                <a:srgbClr val="EEECE1">
                  <a:lumMod val="25000"/>
                </a:srgbClr>
              </a:solidFill>
              <a:latin typeface="Gill Sans MT" pitchFamily="34" charset="0"/>
            </a:endParaRPr>
          </a:p>
        </p:txBody>
      </p:sp>
      <p:cxnSp>
        <p:nvCxnSpPr>
          <p:cNvPr id="39" name="Straight Connector 12"/>
          <p:cNvCxnSpPr/>
          <p:nvPr/>
        </p:nvCxnSpPr>
        <p:spPr>
          <a:xfrm rot="5400000">
            <a:off x="3582194" y="1980406"/>
            <a:ext cx="685800" cy="1588"/>
          </a:xfrm>
          <a:prstGeom prst="line">
            <a:avLst/>
          </a:prstGeom>
          <a:ln w="3175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14"/>
          <p:cNvSpPr/>
          <p:nvPr/>
        </p:nvSpPr>
        <p:spPr>
          <a:xfrm>
            <a:off x="6099464" y="1524000"/>
            <a:ext cx="2667000" cy="914400"/>
          </a:xfrm>
          <a:prstGeom prst="rect">
            <a:avLst/>
          </a:prstGeom>
          <a:gradFill flip="none" rotWithShape="1">
            <a:gsLst>
              <a:gs pos="32000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1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endParaRPr lang="en-US" sz="2400" dirty="0">
              <a:solidFill>
                <a:srgbClr val="EEECE1">
                  <a:lumMod val="25000"/>
                </a:srgbClr>
              </a:solidFill>
              <a:latin typeface="Gill Sans MT" pitchFamily="34" charset="0"/>
            </a:endParaRPr>
          </a:p>
        </p:txBody>
      </p:sp>
      <p:cxnSp>
        <p:nvCxnSpPr>
          <p:cNvPr id="42" name="Straight Connector 16"/>
          <p:cNvCxnSpPr/>
          <p:nvPr/>
        </p:nvCxnSpPr>
        <p:spPr>
          <a:xfrm rot="5400000">
            <a:off x="6443158" y="1980406"/>
            <a:ext cx="685800" cy="1588"/>
          </a:xfrm>
          <a:prstGeom prst="line">
            <a:avLst/>
          </a:prstGeom>
          <a:ln w="3175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Espaço Reservado para Texto 54"/>
          <p:cNvSpPr>
            <a:spLocks noGrp="1"/>
          </p:cNvSpPr>
          <p:nvPr>
            <p:ph type="body" sz="quarter" idx="14" hasCustomPrompt="1"/>
          </p:nvPr>
        </p:nvSpPr>
        <p:spPr>
          <a:xfrm>
            <a:off x="1055964" y="1533532"/>
            <a:ext cx="2071702" cy="904868"/>
          </a:xfrm>
          <a:noFill/>
        </p:spPr>
        <p:txBody>
          <a:bodyPr anchor="ctr"/>
          <a:lstStyle>
            <a:lvl1pPr>
              <a:buNone/>
              <a:defRPr lang="pt-BR" sz="2400" kern="1200" dirty="0" smtClean="0">
                <a:solidFill>
                  <a:srgbClr val="EEECE1">
                    <a:lumMod val="25000"/>
                  </a:srgbClr>
                </a:solidFill>
                <a:latin typeface="Gill Sans M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pt-BR" dirty="0"/>
              <a:t>Titulo 1</a:t>
            </a:r>
          </a:p>
        </p:txBody>
      </p:sp>
      <p:sp>
        <p:nvSpPr>
          <p:cNvPr id="56" name="Espaço Reservado para Texto 54"/>
          <p:cNvSpPr>
            <a:spLocks noGrp="1"/>
          </p:cNvSpPr>
          <p:nvPr>
            <p:ph type="body" sz="quarter" idx="15" hasCustomPrompt="1"/>
          </p:nvPr>
        </p:nvSpPr>
        <p:spPr>
          <a:xfrm>
            <a:off x="3925890" y="1524000"/>
            <a:ext cx="2003434" cy="904868"/>
          </a:xfrm>
          <a:noFill/>
        </p:spPr>
        <p:txBody>
          <a:bodyPr anchor="ctr"/>
          <a:lstStyle>
            <a:lvl1pPr>
              <a:buNone/>
              <a:defRPr lang="pt-BR" sz="2400" kern="1200" dirty="0" smtClean="0">
                <a:solidFill>
                  <a:srgbClr val="EEECE1">
                    <a:lumMod val="25000"/>
                  </a:srgbClr>
                </a:solidFill>
                <a:latin typeface="Gill Sans M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pt-BR" dirty="0"/>
              <a:t>Titulo 2</a:t>
            </a:r>
          </a:p>
        </p:txBody>
      </p:sp>
      <p:sp>
        <p:nvSpPr>
          <p:cNvPr id="57" name="Espaço Reservado para Texto 54"/>
          <p:cNvSpPr>
            <a:spLocks noGrp="1"/>
          </p:cNvSpPr>
          <p:nvPr>
            <p:ph type="body" sz="quarter" idx="16" hasCustomPrompt="1"/>
          </p:nvPr>
        </p:nvSpPr>
        <p:spPr>
          <a:xfrm>
            <a:off x="6786852" y="1524000"/>
            <a:ext cx="1999990" cy="904868"/>
          </a:xfrm>
        </p:spPr>
        <p:txBody>
          <a:bodyPr anchor="ctr"/>
          <a:lstStyle>
            <a:lvl1pPr>
              <a:buNone/>
              <a:defRPr lang="pt-BR" sz="2400" kern="1200" dirty="0" smtClean="0">
                <a:solidFill>
                  <a:srgbClr val="EEECE1">
                    <a:lumMod val="25000"/>
                  </a:srgbClr>
                </a:solidFill>
                <a:latin typeface="Gill Sans M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pt-BR" dirty="0"/>
              <a:t>Titulo 3</a:t>
            </a:r>
          </a:p>
        </p:txBody>
      </p:sp>
      <p:sp>
        <p:nvSpPr>
          <p:cNvPr id="59" name="Espaço Reservado para Texto 58"/>
          <p:cNvSpPr>
            <a:spLocks noGrp="1"/>
          </p:cNvSpPr>
          <p:nvPr>
            <p:ph type="body" sz="quarter" idx="17"/>
          </p:nvPr>
        </p:nvSpPr>
        <p:spPr>
          <a:xfrm>
            <a:off x="384464" y="2428868"/>
            <a:ext cx="2743200" cy="3888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2">
                  <a:lumMod val="90000"/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tlCol="0" anchor="t" anchorCtr="0"/>
          <a:lstStyle>
            <a:lvl1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1pPr>
            <a:lvl2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2pPr>
            <a:lvl3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3pPr>
            <a:lvl4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4pPr>
            <a:lvl5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60" name="Espaço Reservado para Texto 58"/>
          <p:cNvSpPr>
            <a:spLocks noGrp="1"/>
          </p:cNvSpPr>
          <p:nvPr>
            <p:ph type="body" sz="quarter" idx="18"/>
          </p:nvPr>
        </p:nvSpPr>
        <p:spPr>
          <a:xfrm>
            <a:off x="3238501" y="2428868"/>
            <a:ext cx="2690822" cy="392909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2">
                  <a:lumMod val="90000"/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tlCol="0" anchor="t" anchorCtr="0"/>
          <a:lstStyle>
            <a:lvl1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1pPr>
            <a:lvl2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2pPr>
            <a:lvl3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3pPr>
            <a:lvl4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4pPr>
            <a:lvl5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61" name="Espaço Reservado para Texto 58"/>
          <p:cNvSpPr>
            <a:spLocks noGrp="1"/>
          </p:cNvSpPr>
          <p:nvPr>
            <p:ph type="body" sz="quarter" idx="19"/>
          </p:nvPr>
        </p:nvSpPr>
        <p:spPr>
          <a:xfrm>
            <a:off x="6092578" y="2438400"/>
            <a:ext cx="2694266" cy="3835374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2">
                  <a:lumMod val="90000"/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tlCol="0" anchor="t" anchorCtr="0"/>
          <a:lstStyle>
            <a:lvl1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1pPr>
            <a:lvl2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2pPr>
            <a:lvl3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3pPr>
            <a:lvl4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4pPr>
            <a:lvl5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63" name="Espaço Reservado para Texto 62"/>
          <p:cNvSpPr>
            <a:spLocks noGrp="1"/>
          </p:cNvSpPr>
          <p:nvPr>
            <p:ph type="body" sz="quarter" idx="20" hasCustomPrompt="1"/>
          </p:nvPr>
        </p:nvSpPr>
        <p:spPr>
          <a:xfrm>
            <a:off x="384466" y="1524000"/>
            <a:ext cx="671498" cy="861774"/>
          </a:xfrm>
        </p:spPr>
        <p:txBody>
          <a:bodyPr anchor="ctr">
            <a:noAutofit/>
          </a:bodyPr>
          <a:lstStyle>
            <a:lvl1pPr marL="0" algn="ctr" defTabSz="914400" rtl="0" eaLnBrk="1" latinLnBrk="0" hangingPunct="1">
              <a:buNone/>
              <a:defRPr lang="pt-BR" sz="5000" kern="1200" dirty="0">
                <a:solidFill>
                  <a:srgbClr val="EEECE1">
                    <a:lumMod val="75000"/>
                  </a:srgbClr>
                </a:solidFill>
                <a:latin typeface="Calisto MT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pt-BR" dirty="0"/>
              <a:t>1</a:t>
            </a:r>
          </a:p>
        </p:txBody>
      </p:sp>
      <p:sp>
        <p:nvSpPr>
          <p:cNvPr id="64" name="Espaço Reservado para Texto 62"/>
          <p:cNvSpPr>
            <a:spLocks noGrp="1"/>
          </p:cNvSpPr>
          <p:nvPr>
            <p:ph type="body" sz="quarter" idx="21" hasCustomPrompt="1"/>
          </p:nvPr>
        </p:nvSpPr>
        <p:spPr>
          <a:xfrm>
            <a:off x="3254392" y="1524000"/>
            <a:ext cx="671498" cy="861774"/>
          </a:xfrm>
        </p:spPr>
        <p:txBody>
          <a:bodyPr anchor="ctr">
            <a:noAutofit/>
          </a:bodyPr>
          <a:lstStyle>
            <a:lvl1pPr marL="0" algn="ctr" defTabSz="914400" rtl="0" eaLnBrk="1" latinLnBrk="0" hangingPunct="1">
              <a:buNone/>
              <a:defRPr lang="pt-BR" sz="5000" kern="1200" dirty="0">
                <a:solidFill>
                  <a:srgbClr val="EEECE1">
                    <a:lumMod val="75000"/>
                  </a:srgbClr>
                </a:solidFill>
                <a:latin typeface="Calisto MT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pt-BR" dirty="0"/>
              <a:t>1</a:t>
            </a:r>
          </a:p>
        </p:txBody>
      </p:sp>
      <p:sp>
        <p:nvSpPr>
          <p:cNvPr id="65" name="Espaço Reservado para Texto 62"/>
          <p:cNvSpPr>
            <a:spLocks noGrp="1"/>
          </p:cNvSpPr>
          <p:nvPr>
            <p:ph type="body" sz="quarter" idx="22" hasCustomPrompt="1"/>
          </p:nvPr>
        </p:nvSpPr>
        <p:spPr>
          <a:xfrm>
            <a:off x="6092578" y="1524000"/>
            <a:ext cx="671498" cy="861774"/>
          </a:xfrm>
        </p:spPr>
        <p:txBody>
          <a:bodyPr anchor="ctr">
            <a:noAutofit/>
          </a:bodyPr>
          <a:lstStyle>
            <a:lvl1pPr marL="0" algn="ctr" defTabSz="914400" rtl="0" eaLnBrk="1" latinLnBrk="0" hangingPunct="1">
              <a:buNone/>
              <a:defRPr lang="pt-BR" sz="5000" kern="1200" dirty="0">
                <a:solidFill>
                  <a:srgbClr val="EEECE1">
                    <a:lumMod val="75000"/>
                  </a:srgbClr>
                </a:solidFill>
                <a:latin typeface="Calisto MT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pt-BR" dirty="0"/>
              <a:t>1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31813" y="2143116"/>
            <a:ext cx="4040188" cy="3951288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2">
                  <a:lumMod val="90000"/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9144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2">
                  <a:lumMod val="90000"/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9144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00E11-CAA0-47AF-8B44-6AD908B388B2}" type="datetime1">
              <a:rPr lang="pt-BR" smtClean="0"/>
              <a:t>26/03/2017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10" name="Rectangle 5"/>
          <p:cNvSpPr/>
          <p:nvPr/>
        </p:nvSpPr>
        <p:spPr>
          <a:xfrm>
            <a:off x="531813" y="1417639"/>
            <a:ext cx="4040188" cy="757237"/>
          </a:xfrm>
          <a:prstGeom prst="rect">
            <a:avLst/>
          </a:prstGeom>
          <a:gradFill flip="none" rotWithShape="1">
            <a:gsLst>
              <a:gs pos="32000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1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endParaRPr lang="en-US" sz="2400" dirty="0">
              <a:solidFill>
                <a:srgbClr val="EEECE1">
                  <a:lumMod val="25000"/>
                </a:srgbClr>
              </a:solidFill>
              <a:latin typeface="Gill Sans MT" pitchFamily="34" charset="0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457176" y="1357298"/>
            <a:ext cx="685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rgbClr val="EEECE1">
                    <a:lumMod val="75000"/>
                  </a:srgbClr>
                </a:solidFill>
                <a:latin typeface="Calisto MT" pitchFamily="18" charset="0"/>
              </a:rPr>
              <a:t>1</a:t>
            </a:r>
          </a:p>
        </p:txBody>
      </p:sp>
      <p:cxnSp>
        <p:nvCxnSpPr>
          <p:cNvPr id="12" name="Straight Connector 9"/>
          <p:cNvCxnSpPr/>
          <p:nvPr/>
        </p:nvCxnSpPr>
        <p:spPr>
          <a:xfrm rot="5400000">
            <a:off x="729432" y="1799424"/>
            <a:ext cx="685800" cy="1588"/>
          </a:xfrm>
          <a:prstGeom prst="line">
            <a:avLst/>
          </a:prstGeom>
          <a:ln w="3175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73128" y="1428740"/>
            <a:ext cx="3424262" cy="717559"/>
          </a:xfr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9144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pt-BR" sz="2400" kern="1200" dirty="0" smtClean="0">
                <a:solidFill>
                  <a:srgbClr val="EEECE1">
                    <a:lumMod val="25000"/>
                  </a:srgbClr>
                </a:solidFill>
                <a:latin typeface="Gill Sans MT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14" name="Rectangle 5"/>
          <p:cNvSpPr/>
          <p:nvPr/>
        </p:nvSpPr>
        <p:spPr>
          <a:xfrm>
            <a:off x="4645027" y="1417639"/>
            <a:ext cx="4041775" cy="757237"/>
          </a:xfrm>
          <a:prstGeom prst="rect">
            <a:avLst/>
          </a:prstGeom>
          <a:gradFill flip="none" rotWithShape="1">
            <a:gsLst>
              <a:gs pos="32000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1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endParaRPr lang="en-US" sz="2400" dirty="0">
              <a:solidFill>
                <a:srgbClr val="EEECE1">
                  <a:lumMod val="25000"/>
                </a:srgbClr>
              </a:solidFill>
              <a:latin typeface="Gill Sans MT" pitchFamily="34" charset="0"/>
            </a:endParaRPr>
          </a:p>
        </p:txBody>
      </p:sp>
      <p:sp>
        <p:nvSpPr>
          <p:cNvPr id="15" name="TextBox 7"/>
          <p:cNvSpPr txBox="1"/>
          <p:nvPr/>
        </p:nvSpPr>
        <p:spPr>
          <a:xfrm>
            <a:off x="4572000" y="1357298"/>
            <a:ext cx="685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rgbClr val="EEECE1">
                    <a:lumMod val="75000"/>
                  </a:srgbClr>
                </a:solidFill>
                <a:latin typeface="Calisto MT" pitchFamily="18" charset="0"/>
              </a:rPr>
              <a:t>2</a:t>
            </a:r>
          </a:p>
        </p:txBody>
      </p:sp>
      <p:cxnSp>
        <p:nvCxnSpPr>
          <p:cNvPr id="16" name="Straight Connector 9"/>
          <p:cNvCxnSpPr/>
          <p:nvPr/>
        </p:nvCxnSpPr>
        <p:spPr>
          <a:xfrm rot="5400000">
            <a:off x="4872836" y="1799424"/>
            <a:ext cx="685800" cy="1588"/>
          </a:xfrm>
          <a:prstGeom prst="line">
            <a:avLst/>
          </a:prstGeom>
          <a:ln w="3175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5214943" y="1428740"/>
            <a:ext cx="3424262" cy="717559"/>
          </a:xfr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9144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pt-BR" sz="2400" kern="1200" dirty="0" smtClean="0">
                <a:solidFill>
                  <a:srgbClr val="EEECE1">
                    <a:lumMod val="25000"/>
                  </a:srgbClr>
                </a:solidFill>
                <a:latin typeface="Gill Sans MT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0DCD0-052B-402C-A2BA-2AA6FBA98418}" type="datetime1">
              <a:rPr lang="pt-BR" smtClean="0"/>
              <a:t>26/03/2017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BA3EC-E794-4E05-87B4-6544096D392F}" type="datetime1">
              <a:rPr lang="pt-BR" smtClean="0"/>
              <a:t>26/03/2017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  <a:gradFill>
            <a:gsLst>
              <a:gs pos="0">
                <a:schemeClr val="bg1">
                  <a:alpha val="0"/>
                </a:schemeClr>
              </a:gs>
              <a:gs pos="55000">
                <a:schemeClr val="bg2">
                  <a:lumMod val="9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solidFill>
              <a:schemeClr val="bg2">
                <a:lumMod val="75000"/>
              </a:schemeClr>
            </a:solidFill>
          </a:ln>
        </p:spPr>
        <p:txBody>
          <a:bodyPr anchor="ctr"/>
          <a:lstStyle>
            <a:lvl1pPr algn="l">
              <a:defRPr sz="200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  <a:gradFill>
            <a:gsLst>
              <a:gs pos="0">
                <a:schemeClr val="bg1">
                  <a:alpha val="0"/>
                </a:schemeClr>
              </a:gs>
              <a:gs pos="55000">
                <a:schemeClr val="bg2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/>
          <a:lstStyle>
            <a:lvl1pPr marL="0" indent="0">
              <a:buNone/>
              <a:defRPr sz="1400">
                <a:solidFill>
                  <a:schemeClr val="bg2">
                    <a:lumMod val="1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4B299-D42F-4A4D-B8B5-988133843FF5}" type="datetime1">
              <a:rPr lang="pt-BR" smtClean="0"/>
              <a:t>26/03/2017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EC0AD-F9B8-4229-AA67-9D4CD2611E70}" type="datetime1">
              <a:rPr lang="pt-BR" smtClean="0"/>
              <a:t>26/03/2017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03D4C-A18D-4A81-A6C2-68F4F01F4468}" type="datetime1">
              <a:rPr lang="pt-BR" smtClean="0"/>
              <a:t>26/03/2017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90" r:id="rId1"/>
    <p:sldLayoutId id="2147484491" r:id="rId2"/>
    <p:sldLayoutId id="2147484492" r:id="rId3"/>
    <p:sldLayoutId id="2147484493" r:id="rId4"/>
    <p:sldLayoutId id="2147484494" r:id="rId5"/>
    <p:sldLayoutId id="2147484495" r:id="rId6"/>
    <p:sldLayoutId id="2147484496" r:id="rId7"/>
    <p:sldLayoutId id="2147484497" r:id="rId8"/>
    <p:sldLayoutId id="2147484498" r:id="rId9"/>
    <p:sldLayoutId id="2147484499" r:id="rId10"/>
    <p:sldLayoutId id="2147484500" r:id="rId11"/>
    <p:sldLayoutId id="2147484501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2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7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B7A10256-707E-45CB-9A71-994B4B6A84E0}" type="datetime1">
              <a:rPr lang="pt-BR" smtClean="0"/>
              <a:t>26/03/2017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6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03" r:id="rId1"/>
    <p:sldLayoutId id="2147484504" r:id="rId2"/>
    <p:sldLayoutId id="2147484505" r:id="rId3"/>
    <p:sldLayoutId id="2147484506" r:id="rId4"/>
    <p:sldLayoutId id="2147484507" r:id="rId5"/>
    <p:sldLayoutId id="2147484508" r:id="rId6"/>
    <p:sldLayoutId id="2147484509" r:id="rId7"/>
    <p:sldLayoutId id="2147484510" r:id="rId8"/>
    <p:sldLayoutId id="2147484511" r:id="rId9"/>
    <p:sldLayoutId id="2147484512" r:id="rId10"/>
    <p:sldLayoutId id="2147484513" r:id="rId11"/>
  </p:sldLayoutIdLst>
  <p:hf hdr="0" ftr="0" dt="0"/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1.png"/><Relationship Id="rId5" Type="http://schemas.openxmlformats.org/officeDocument/2006/relationships/image" Target="../media/image135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7" Type="http://schemas.openxmlformats.org/officeDocument/2006/relationships/image" Target="../media/image10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oleObject125.bin"/><Relationship Id="rId5" Type="http://schemas.openxmlformats.org/officeDocument/2006/relationships/image" Target="../media/image102.wmf"/><Relationship Id="rId4" Type="http://schemas.openxmlformats.org/officeDocument/2006/relationships/oleObject" Target="../embeddings/oleObject124.bin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3" Type="http://schemas.openxmlformats.org/officeDocument/2006/relationships/oleObject" Target="../embeddings/oleObject126.bin"/><Relationship Id="rId7" Type="http://schemas.openxmlformats.org/officeDocument/2006/relationships/oleObject" Target="../embeddings/oleObject12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107.wmf"/><Relationship Id="rId5" Type="http://schemas.openxmlformats.org/officeDocument/2006/relationships/oleObject" Target="../embeddings/oleObject127.bin"/><Relationship Id="rId4" Type="http://schemas.openxmlformats.org/officeDocument/2006/relationships/image" Target="../media/image106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16.png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20.wmf"/><Relationship Id="rId5" Type="http://schemas.openxmlformats.org/officeDocument/2006/relationships/image" Target="../media/image17.png"/><Relationship Id="rId10" Type="http://schemas.openxmlformats.org/officeDocument/2006/relationships/oleObject" Target="../embeddings/oleObject3.bin"/><Relationship Id="rId4" Type="http://schemas.openxmlformats.org/officeDocument/2006/relationships/image" Target="../media/image100.png"/><Relationship Id="rId9" Type="http://schemas.openxmlformats.org/officeDocument/2006/relationships/image" Target="../media/image19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16.png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23.wmf"/><Relationship Id="rId5" Type="http://schemas.openxmlformats.org/officeDocument/2006/relationships/image" Target="../media/image17.png"/><Relationship Id="rId10" Type="http://schemas.openxmlformats.org/officeDocument/2006/relationships/oleObject" Target="../embeddings/oleObject6.bin"/><Relationship Id="rId4" Type="http://schemas.openxmlformats.org/officeDocument/2006/relationships/image" Target="../media/image100.png"/><Relationship Id="rId9" Type="http://schemas.openxmlformats.org/officeDocument/2006/relationships/image" Target="../media/image22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image" Target="../media/image16.png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26.wmf"/><Relationship Id="rId5" Type="http://schemas.openxmlformats.org/officeDocument/2006/relationships/image" Target="../media/image17.png"/><Relationship Id="rId10" Type="http://schemas.openxmlformats.org/officeDocument/2006/relationships/oleObject" Target="../embeddings/oleObject9.bin"/><Relationship Id="rId4" Type="http://schemas.openxmlformats.org/officeDocument/2006/relationships/image" Target="../media/image100.png"/><Relationship Id="rId9" Type="http://schemas.openxmlformats.org/officeDocument/2006/relationships/image" Target="../media/image25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image" Target="../media/image16.png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20.wmf"/><Relationship Id="rId5" Type="http://schemas.openxmlformats.org/officeDocument/2006/relationships/image" Target="../media/image17.png"/><Relationship Id="rId10" Type="http://schemas.openxmlformats.org/officeDocument/2006/relationships/oleObject" Target="../embeddings/oleObject12.bin"/><Relationship Id="rId4" Type="http://schemas.openxmlformats.org/officeDocument/2006/relationships/image" Target="../media/image100.png"/><Relationship Id="rId9" Type="http://schemas.openxmlformats.org/officeDocument/2006/relationships/image" Target="../media/image19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image" Target="../media/image27.wmf"/><Relationship Id="rId3" Type="http://schemas.openxmlformats.org/officeDocument/2006/relationships/image" Target="../media/image16.png"/><Relationship Id="rId7" Type="http://schemas.openxmlformats.org/officeDocument/2006/relationships/image" Target="../media/image18.wmf"/><Relationship Id="rId12" Type="http://schemas.openxmlformats.org/officeDocument/2006/relationships/oleObject" Target="../embeddings/oleObject1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20.wmf"/><Relationship Id="rId5" Type="http://schemas.openxmlformats.org/officeDocument/2006/relationships/image" Target="../media/image17.png"/><Relationship Id="rId10" Type="http://schemas.openxmlformats.org/officeDocument/2006/relationships/oleObject" Target="../embeddings/oleObject15.bin"/><Relationship Id="rId4" Type="http://schemas.openxmlformats.org/officeDocument/2006/relationships/image" Target="../media/image100.png"/><Relationship Id="rId9" Type="http://schemas.openxmlformats.org/officeDocument/2006/relationships/image" Target="../media/image19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13" Type="http://schemas.openxmlformats.org/officeDocument/2006/relationships/image" Target="../media/image20.wmf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12" Type="http://schemas.openxmlformats.org/officeDocument/2006/relationships/oleObject" Target="../embeddings/oleObject20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00.png"/><Relationship Id="rId11" Type="http://schemas.openxmlformats.org/officeDocument/2006/relationships/image" Target="../media/image19.wmf"/><Relationship Id="rId5" Type="http://schemas.openxmlformats.org/officeDocument/2006/relationships/image" Target="../media/image27.wmf"/><Relationship Id="rId15" Type="http://schemas.openxmlformats.org/officeDocument/2006/relationships/image" Target="../media/image23.png"/><Relationship Id="rId10" Type="http://schemas.openxmlformats.org/officeDocument/2006/relationships/oleObject" Target="../embeddings/oleObject19.bin"/><Relationship Id="rId4" Type="http://schemas.openxmlformats.org/officeDocument/2006/relationships/oleObject" Target="../embeddings/oleObject17.bin"/><Relationship Id="rId9" Type="http://schemas.openxmlformats.org/officeDocument/2006/relationships/image" Target="../media/image18.wmf"/><Relationship Id="rId1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13" Type="http://schemas.openxmlformats.org/officeDocument/2006/relationships/image" Target="../media/image20.wmf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12" Type="http://schemas.openxmlformats.org/officeDocument/2006/relationships/oleObject" Target="../embeddings/oleObject24.bin"/><Relationship Id="rId17" Type="http://schemas.openxmlformats.org/officeDocument/2006/relationships/image" Target="../media/image25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3.png"/><Relationship Id="rId1" Type="http://schemas.openxmlformats.org/officeDocument/2006/relationships/vmlDrawing" Target="../drawings/vmlDrawing7.vml"/><Relationship Id="rId6" Type="http://schemas.openxmlformats.org/officeDocument/2006/relationships/image" Target="../media/image100.png"/><Relationship Id="rId11" Type="http://schemas.openxmlformats.org/officeDocument/2006/relationships/image" Target="../media/image19.wmf"/><Relationship Id="rId5" Type="http://schemas.openxmlformats.org/officeDocument/2006/relationships/image" Target="../media/image27.wmf"/><Relationship Id="rId15" Type="http://schemas.openxmlformats.org/officeDocument/2006/relationships/image" Target="../media/image22.png"/><Relationship Id="rId10" Type="http://schemas.openxmlformats.org/officeDocument/2006/relationships/oleObject" Target="../embeddings/oleObject23.bin"/><Relationship Id="rId4" Type="http://schemas.openxmlformats.org/officeDocument/2006/relationships/oleObject" Target="../embeddings/oleObject21.bin"/><Relationship Id="rId9" Type="http://schemas.openxmlformats.org/officeDocument/2006/relationships/image" Target="../media/image18.wmf"/><Relationship Id="rId1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18.wmf"/><Relationship Id="rId12" Type="http://schemas.openxmlformats.org/officeDocument/2006/relationships/image" Target="../media/image230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5.bin"/><Relationship Id="rId11" Type="http://schemas.openxmlformats.org/officeDocument/2006/relationships/image" Target="../media/image20.wmf"/><Relationship Id="rId5" Type="http://schemas.openxmlformats.org/officeDocument/2006/relationships/image" Target="../media/image17.png"/><Relationship Id="rId10" Type="http://schemas.openxmlformats.org/officeDocument/2006/relationships/oleObject" Target="../embeddings/oleObject27.bin"/><Relationship Id="rId4" Type="http://schemas.openxmlformats.org/officeDocument/2006/relationships/image" Target="../media/image100.png"/><Relationship Id="rId9" Type="http://schemas.openxmlformats.org/officeDocument/2006/relationships/image" Target="../media/image19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18.wmf"/><Relationship Id="rId12" Type="http://schemas.openxmlformats.org/officeDocument/2006/relationships/image" Target="../media/image230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5.bin"/><Relationship Id="rId11" Type="http://schemas.openxmlformats.org/officeDocument/2006/relationships/image" Target="../media/image20.wmf"/><Relationship Id="rId5" Type="http://schemas.openxmlformats.org/officeDocument/2006/relationships/image" Target="../media/image17.png"/><Relationship Id="rId15" Type="http://schemas.openxmlformats.org/officeDocument/2006/relationships/image" Target="../media/image260.png"/><Relationship Id="rId10" Type="http://schemas.openxmlformats.org/officeDocument/2006/relationships/oleObject" Target="../embeddings/oleObject27.bin"/><Relationship Id="rId4" Type="http://schemas.openxmlformats.org/officeDocument/2006/relationships/image" Target="../media/image100.png"/><Relationship Id="rId9" Type="http://schemas.openxmlformats.org/officeDocument/2006/relationships/image" Target="../media/image19.wmf"/><Relationship Id="rId14" Type="http://schemas.openxmlformats.org/officeDocument/2006/relationships/image" Target="../media/image2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image" Target="../media/image28.png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28.bin"/><Relationship Id="rId9" Type="http://schemas.openxmlformats.org/officeDocument/2006/relationships/image" Target="../media/image20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3" Type="http://schemas.openxmlformats.org/officeDocument/2006/relationships/image" Target="../media/image281.png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18.wmf"/><Relationship Id="rId10" Type="http://schemas.openxmlformats.org/officeDocument/2006/relationships/image" Target="../media/image280.png"/><Relationship Id="rId4" Type="http://schemas.openxmlformats.org/officeDocument/2006/relationships/oleObject" Target="../embeddings/oleObject31.bin"/><Relationship Id="rId9" Type="http://schemas.openxmlformats.org/officeDocument/2006/relationships/image" Target="../media/image20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13" Type="http://schemas.openxmlformats.org/officeDocument/2006/relationships/oleObject" Target="../embeddings/oleObject38.bin"/><Relationship Id="rId18" Type="http://schemas.openxmlformats.org/officeDocument/2006/relationships/image" Target="../media/image32.wmf"/><Relationship Id="rId3" Type="http://schemas.openxmlformats.org/officeDocument/2006/relationships/image" Target="../media/image16.png"/><Relationship Id="rId21" Type="http://schemas.openxmlformats.org/officeDocument/2006/relationships/oleObject" Target="../embeddings/oleObject42.bin"/><Relationship Id="rId7" Type="http://schemas.openxmlformats.org/officeDocument/2006/relationships/oleObject" Target="../embeddings/oleObject35.bin"/><Relationship Id="rId12" Type="http://schemas.openxmlformats.org/officeDocument/2006/relationships/image" Target="../media/image29.wmf"/><Relationship Id="rId17" Type="http://schemas.openxmlformats.org/officeDocument/2006/relationships/oleObject" Target="../embeddings/oleObject40.bin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31.wmf"/><Relationship Id="rId20" Type="http://schemas.openxmlformats.org/officeDocument/2006/relationships/image" Target="../media/image33.w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8.wmf"/><Relationship Id="rId11" Type="http://schemas.openxmlformats.org/officeDocument/2006/relationships/oleObject" Target="../embeddings/oleObject37.bin"/><Relationship Id="rId5" Type="http://schemas.openxmlformats.org/officeDocument/2006/relationships/oleObject" Target="../embeddings/oleObject34.bin"/><Relationship Id="rId15" Type="http://schemas.openxmlformats.org/officeDocument/2006/relationships/oleObject" Target="../embeddings/oleObject39.bin"/><Relationship Id="rId23" Type="http://schemas.openxmlformats.org/officeDocument/2006/relationships/image" Target="../media/image35.png"/><Relationship Id="rId10" Type="http://schemas.openxmlformats.org/officeDocument/2006/relationships/image" Target="../media/image20.wmf"/><Relationship Id="rId19" Type="http://schemas.openxmlformats.org/officeDocument/2006/relationships/oleObject" Target="../embeddings/oleObject41.bin"/><Relationship Id="rId4" Type="http://schemas.openxmlformats.org/officeDocument/2006/relationships/image" Target="../media/image17.png"/><Relationship Id="rId9" Type="http://schemas.openxmlformats.org/officeDocument/2006/relationships/oleObject" Target="../embeddings/oleObject36.bin"/><Relationship Id="rId14" Type="http://schemas.openxmlformats.org/officeDocument/2006/relationships/image" Target="../media/image30.wmf"/><Relationship Id="rId22" Type="http://schemas.openxmlformats.org/officeDocument/2006/relationships/image" Target="../media/image34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7.png"/><Relationship Id="rId5" Type="http://schemas.openxmlformats.org/officeDocument/2006/relationships/image" Target="../media/image35.wmf"/><Relationship Id="rId4" Type="http://schemas.openxmlformats.org/officeDocument/2006/relationships/oleObject" Target="../embeddings/oleObject43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36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36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36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8.wmf"/><Relationship Id="rId18" Type="http://schemas.openxmlformats.org/officeDocument/2006/relationships/oleObject" Target="../embeddings/oleObject55.bin"/><Relationship Id="rId3" Type="http://schemas.openxmlformats.org/officeDocument/2006/relationships/image" Target="../media/image16.png"/><Relationship Id="rId21" Type="http://schemas.openxmlformats.org/officeDocument/2006/relationships/image" Target="../media/image20.wmf"/><Relationship Id="rId7" Type="http://schemas.openxmlformats.org/officeDocument/2006/relationships/image" Target="../media/image27.wmf"/><Relationship Id="rId12" Type="http://schemas.openxmlformats.org/officeDocument/2006/relationships/oleObject" Target="../embeddings/oleObject50.bin"/><Relationship Id="rId17" Type="http://schemas.openxmlformats.org/officeDocument/2006/relationships/image" Target="../media/image19.wmf"/><Relationship Id="rId2" Type="http://schemas.openxmlformats.org/officeDocument/2006/relationships/slideLayout" Target="../slideLayouts/slideLayout14.xml"/><Relationship Id="rId16" Type="http://schemas.openxmlformats.org/officeDocument/2006/relationships/oleObject" Target="../embeddings/oleObject51.bin"/><Relationship Id="rId20" Type="http://schemas.openxmlformats.org/officeDocument/2006/relationships/oleObject" Target="../embeddings/oleObject55.bin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49.bin"/><Relationship Id="rId11" Type="http://schemas.openxmlformats.org/officeDocument/2006/relationships/image" Target="../media/image18.wmf"/><Relationship Id="rId24" Type="http://schemas.openxmlformats.org/officeDocument/2006/relationships/image" Target="../media/image43.png"/><Relationship Id="rId5" Type="http://schemas.openxmlformats.org/officeDocument/2006/relationships/image" Target="../media/image27.wmf"/><Relationship Id="rId15" Type="http://schemas.openxmlformats.org/officeDocument/2006/relationships/image" Target="../media/image19.wmf"/><Relationship Id="rId23" Type="http://schemas.openxmlformats.org/officeDocument/2006/relationships/image" Target="../media/image42.png"/><Relationship Id="rId10" Type="http://schemas.openxmlformats.org/officeDocument/2006/relationships/oleObject" Target="../embeddings/oleObject50.bin"/><Relationship Id="rId19" Type="http://schemas.openxmlformats.org/officeDocument/2006/relationships/image" Target="../media/image20.wmf"/><Relationship Id="rId4" Type="http://schemas.openxmlformats.org/officeDocument/2006/relationships/oleObject" Target="../embeddings/oleObject49.bin"/><Relationship Id="rId9" Type="http://schemas.openxmlformats.org/officeDocument/2006/relationships/image" Target="../media/image17.png"/><Relationship Id="rId14" Type="http://schemas.openxmlformats.org/officeDocument/2006/relationships/oleObject" Target="../embeddings/oleObject51.bin"/><Relationship Id="rId22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38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8.bin"/><Relationship Id="rId4" Type="http://schemas.openxmlformats.org/officeDocument/2006/relationships/image" Target="../media/image39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jpe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oleObject" Target="../embeddings/oleObject59.bin"/><Relationship Id="rId7" Type="http://schemas.openxmlformats.org/officeDocument/2006/relationships/oleObject" Target="../embeddings/oleObject6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60.bin"/><Relationship Id="rId4" Type="http://schemas.openxmlformats.org/officeDocument/2006/relationships/image" Target="../media/image41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oleObject" Target="../embeddings/oleObject62.bin"/><Relationship Id="rId7" Type="http://schemas.openxmlformats.org/officeDocument/2006/relationships/oleObject" Target="../embeddings/oleObject6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63.bin"/><Relationship Id="rId4" Type="http://schemas.openxmlformats.org/officeDocument/2006/relationships/image" Target="../media/image44.wmf"/><Relationship Id="rId9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oleObject" Target="../embeddings/oleObject65.bin"/><Relationship Id="rId7" Type="http://schemas.openxmlformats.org/officeDocument/2006/relationships/image" Target="../media/image57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56.png"/><Relationship Id="rId5" Type="http://schemas.openxmlformats.org/officeDocument/2006/relationships/image" Target="../media/image54.png"/><Relationship Id="rId4" Type="http://schemas.openxmlformats.org/officeDocument/2006/relationships/image" Target="../media/image47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59.png"/><Relationship Id="rId5" Type="http://schemas.openxmlformats.org/officeDocument/2006/relationships/image" Target="../media/image54.png"/><Relationship Id="rId4" Type="http://schemas.openxmlformats.org/officeDocument/2006/relationships/image" Target="../media/image47.w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68.bin"/><Relationship Id="rId4" Type="http://schemas.openxmlformats.org/officeDocument/2006/relationships/image" Target="../media/image48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oleObject" Target="../embeddings/oleObject69.bin"/><Relationship Id="rId7" Type="http://schemas.openxmlformats.org/officeDocument/2006/relationships/oleObject" Target="../embeddings/oleObject7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70.bin"/><Relationship Id="rId10" Type="http://schemas.openxmlformats.org/officeDocument/2006/relationships/image" Target="../media/image68.png"/><Relationship Id="rId4" Type="http://schemas.openxmlformats.org/officeDocument/2006/relationships/image" Target="../media/image50.wmf"/><Relationship Id="rId9" Type="http://schemas.openxmlformats.org/officeDocument/2006/relationships/image" Target="../media/image7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1.bin"/><Relationship Id="rId3" Type="http://schemas.openxmlformats.org/officeDocument/2006/relationships/oleObject" Target="../embeddings/oleObject72.bin"/><Relationship Id="rId7" Type="http://schemas.openxmlformats.org/officeDocument/2006/relationships/image" Target="../media/image71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73.bin"/><Relationship Id="rId4" Type="http://schemas.openxmlformats.org/officeDocument/2006/relationships/image" Target="../media/image53.wmf"/><Relationship Id="rId9" Type="http://schemas.openxmlformats.org/officeDocument/2006/relationships/image" Target="../media/image52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1.bin"/><Relationship Id="rId3" Type="http://schemas.openxmlformats.org/officeDocument/2006/relationships/oleObject" Target="../embeddings/oleObject74.bin"/><Relationship Id="rId7" Type="http://schemas.openxmlformats.org/officeDocument/2006/relationships/image" Target="../media/image71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75.bin"/><Relationship Id="rId4" Type="http://schemas.openxmlformats.org/officeDocument/2006/relationships/image" Target="../media/image53.wmf"/><Relationship Id="rId9" Type="http://schemas.openxmlformats.org/officeDocument/2006/relationships/image" Target="../media/image52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55.w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3" Type="http://schemas.openxmlformats.org/officeDocument/2006/relationships/oleObject" Target="../embeddings/oleObject77.bin"/><Relationship Id="rId7" Type="http://schemas.openxmlformats.org/officeDocument/2006/relationships/oleObject" Target="../embeddings/oleObject79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57.wmf"/><Relationship Id="rId11" Type="http://schemas.openxmlformats.org/officeDocument/2006/relationships/image" Target="../media/image77.png"/><Relationship Id="rId5" Type="http://schemas.openxmlformats.org/officeDocument/2006/relationships/oleObject" Target="../embeddings/oleObject78.bin"/><Relationship Id="rId10" Type="http://schemas.openxmlformats.org/officeDocument/2006/relationships/image" Target="../media/image59.wmf"/><Relationship Id="rId4" Type="http://schemas.openxmlformats.org/officeDocument/2006/relationships/image" Target="../media/image56.wmf"/><Relationship Id="rId9" Type="http://schemas.openxmlformats.org/officeDocument/2006/relationships/oleObject" Target="../embeddings/oleObject80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3" Type="http://schemas.openxmlformats.org/officeDocument/2006/relationships/oleObject" Target="../embeddings/oleObject81.bin"/><Relationship Id="rId7" Type="http://schemas.openxmlformats.org/officeDocument/2006/relationships/oleObject" Target="../embeddings/oleObject8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82.bin"/><Relationship Id="rId10" Type="http://schemas.openxmlformats.org/officeDocument/2006/relationships/image" Target="../media/image81.png"/><Relationship Id="rId4" Type="http://schemas.openxmlformats.org/officeDocument/2006/relationships/image" Target="../media/image56.wmf"/><Relationship Id="rId9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888/notebooks/Cookbook%20-%20Triaxial.ipynb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gif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oleObject" Target="../embeddings/oleObject84.bin"/><Relationship Id="rId7" Type="http://schemas.openxmlformats.org/officeDocument/2006/relationships/image" Target="../media/image107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83.w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5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5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84.wm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oleObject" Target="../embeddings/oleObject86.bin"/><Relationship Id="rId7" Type="http://schemas.openxmlformats.org/officeDocument/2006/relationships/image" Target="../media/image118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86.wmf"/><Relationship Id="rId5" Type="http://schemas.openxmlformats.org/officeDocument/2006/relationships/oleObject" Target="../embeddings/oleObject87.bin"/><Relationship Id="rId4" Type="http://schemas.openxmlformats.org/officeDocument/2006/relationships/image" Target="../media/image85.w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4.vml"/><Relationship Id="rId4" Type="http://schemas.openxmlformats.org/officeDocument/2006/relationships/image" Target="../media/image85.w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9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87.wmf"/><Relationship Id="rId5" Type="http://schemas.openxmlformats.org/officeDocument/2006/relationships/oleObject" Target="../embeddings/oleObject90.bin"/><Relationship Id="rId4" Type="http://schemas.openxmlformats.org/officeDocument/2006/relationships/image" Target="../media/image85.wmf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3" Type="http://schemas.openxmlformats.org/officeDocument/2006/relationships/oleObject" Target="../embeddings/oleObject91.bin"/><Relationship Id="rId7" Type="http://schemas.openxmlformats.org/officeDocument/2006/relationships/oleObject" Target="../embeddings/oleObject9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87.wmf"/><Relationship Id="rId5" Type="http://schemas.openxmlformats.org/officeDocument/2006/relationships/oleObject" Target="../embeddings/oleObject92.bin"/><Relationship Id="rId4" Type="http://schemas.openxmlformats.org/officeDocument/2006/relationships/image" Target="../media/image85.wmf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3" Type="http://schemas.openxmlformats.org/officeDocument/2006/relationships/oleObject" Target="../embeddings/oleObject94.bin"/><Relationship Id="rId7" Type="http://schemas.openxmlformats.org/officeDocument/2006/relationships/oleObject" Target="../embeddings/oleObject9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87.wmf"/><Relationship Id="rId5" Type="http://schemas.openxmlformats.org/officeDocument/2006/relationships/oleObject" Target="../embeddings/oleObject95.bin"/><Relationship Id="rId10" Type="http://schemas.openxmlformats.org/officeDocument/2006/relationships/image" Target="../media/image89.wmf"/><Relationship Id="rId4" Type="http://schemas.openxmlformats.org/officeDocument/2006/relationships/image" Target="../media/image85.wmf"/><Relationship Id="rId9" Type="http://schemas.openxmlformats.org/officeDocument/2006/relationships/oleObject" Target="../embeddings/oleObject97.bin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3" Type="http://schemas.openxmlformats.org/officeDocument/2006/relationships/oleObject" Target="../embeddings/oleObject98.bin"/><Relationship Id="rId7" Type="http://schemas.openxmlformats.org/officeDocument/2006/relationships/oleObject" Target="../embeddings/oleObject100.bin"/><Relationship Id="rId12" Type="http://schemas.openxmlformats.org/officeDocument/2006/relationships/image" Target="../media/image86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87.wmf"/><Relationship Id="rId11" Type="http://schemas.openxmlformats.org/officeDocument/2006/relationships/oleObject" Target="../embeddings/oleObject102.bin"/><Relationship Id="rId5" Type="http://schemas.openxmlformats.org/officeDocument/2006/relationships/oleObject" Target="../embeddings/oleObject99.bin"/><Relationship Id="rId10" Type="http://schemas.openxmlformats.org/officeDocument/2006/relationships/image" Target="../media/image89.wmf"/><Relationship Id="rId4" Type="http://schemas.openxmlformats.org/officeDocument/2006/relationships/image" Target="../media/image85.wmf"/><Relationship Id="rId9" Type="http://schemas.openxmlformats.org/officeDocument/2006/relationships/oleObject" Target="../embeddings/oleObject101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13" Type="http://schemas.openxmlformats.org/officeDocument/2006/relationships/oleObject" Target="../embeddings/oleObject108.bin"/><Relationship Id="rId3" Type="http://schemas.openxmlformats.org/officeDocument/2006/relationships/oleObject" Target="../embeddings/oleObject103.bin"/><Relationship Id="rId7" Type="http://schemas.openxmlformats.org/officeDocument/2006/relationships/oleObject" Target="../embeddings/oleObject105.bin"/><Relationship Id="rId12" Type="http://schemas.openxmlformats.org/officeDocument/2006/relationships/image" Target="../media/image90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87.wmf"/><Relationship Id="rId11" Type="http://schemas.openxmlformats.org/officeDocument/2006/relationships/oleObject" Target="../embeddings/oleObject107.bin"/><Relationship Id="rId5" Type="http://schemas.openxmlformats.org/officeDocument/2006/relationships/oleObject" Target="../embeddings/oleObject104.bin"/><Relationship Id="rId10" Type="http://schemas.openxmlformats.org/officeDocument/2006/relationships/image" Target="../media/image89.wmf"/><Relationship Id="rId4" Type="http://schemas.openxmlformats.org/officeDocument/2006/relationships/image" Target="../media/image85.wmf"/><Relationship Id="rId9" Type="http://schemas.openxmlformats.org/officeDocument/2006/relationships/oleObject" Target="../embeddings/oleObject106.bin"/><Relationship Id="rId14" Type="http://schemas.openxmlformats.org/officeDocument/2006/relationships/image" Target="../media/image86.wmf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wmf"/><Relationship Id="rId3" Type="http://schemas.openxmlformats.org/officeDocument/2006/relationships/oleObject" Target="../embeddings/oleObject109.bin"/><Relationship Id="rId7" Type="http://schemas.openxmlformats.org/officeDocument/2006/relationships/oleObject" Target="../embeddings/oleObject11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92.wmf"/><Relationship Id="rId5" Type="http://schemas.openxmlformats.org/officeDocument/2006/relationships/oleObject" Target="../embeddings/oleObject110.bin"/><Relationship Id="rId4" Type="http://schemas.openxmlformats.org/officeDocument/2006/relationships/image" Target="../media/image91.wmf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wmf"/><Relationship Id="rId3" Type="http://schemas.openxmlformats.org/officeDocument/2006/relationships/oleObject" Target="../embeddings/oleObject112.bin"/><Relationship Id="rId7" Type="http://schemas.openxmlformats.org/officeDocument/2006/relationships/oleObject" Target="../embeddings/oleObject11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91.wmf"/><Relationship Id="rId5" Type="http://schemas.openxmlformats.org/officeDocument/2006/relationships/oleObject" Target="../embeddings/oleObject113.bin"/><Relationship Id="rId4" Type="http://schemas.openxmlformats.org/officeDocument/2006/relationships/image" Target="../media/image93.w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5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2.vml"/><Relationship Id="rId4" Type="http://schemas.openxmlformats.org/officeDocument/2006/relationships/image" Target="../media/image93.w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94.wmf"/><Relationship Id="rId5" Type="http://schemas.openxmlformats.org/officeDocument/2006/relationships/oleObject" Target="../embeddings/oleObject117.bin"/><Relationship Id="rId4" Type="http://schemas.openxmlformats.org/officeDocument/2006/relationships/image" Target="../media/image93.wmf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3" Type="http://schemas.openxmlformats.org/officeDocument/2006/relationships/oleObject" Target="../embeddings/oleObject118.bin"/><Relationship Id="rId7" Type="http://schemas.openxmlformats.org/officeDocument/2006/relationships/oleObject" Target="../embeddings/oleObject120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95.wmf"/><Relationship Id="rId5" Type="http://schemas.openxmlformats.org/officeDocument/2006/relationships/oleObject" Target="../embeddings/oleObject119.bin"/><Relationship Id="rId4" Type="http://schemas.openxmlformats.org/officeDocument/2006/relationships/image" Target="../media/image93.w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5.vml"/><Relationship Id="rId4" Type="http://schemas.openxmlformats.org/officeDocument/2006/relationships/image" Target="../media/image97.w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2.bin"/><Relationship Id="rId7" Type="http://schemas.openxmlformats.org/officeDocument/2006/relationships/image" Target="../media/image99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98.w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3.bin"/><Relationship Id="rId7" Type="http://schemas.openxmlformats.org/officeDocument/2006/relationships/image" Target="../media/image134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00.wmf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84206" y="1356740"/>
            <a:ext cx="8587946" cy="409789"/>
          </a:xfrm>
        </p:spPr>
        <p:txBody>
          <a:bodyPr>
            <a:noAutofit/>
          </a:bodyPr>
          <a:lstStyle/>
          <a:p>
            <a:pPr algn="ctr"/>
            <a:r>
              <a:rPr lang="pt-BR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Geofísica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284206" y="2869565"/>
            <a:ext cx="85879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Apresentação de Mestrado</a:t>
            </a:r>
          </a:p>
          <a:p>
            <a:pPr algn="ctr"/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Magnética 3D de Fontes Elipsoidais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439964" y="5448815"/>
            <a:ext cx="42764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Autor: Diego Takahashi Tomazella</a:t>
            </a:r>
          </a:p>
          <a:p>
            <a:pPr algn="ctr"/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Orientador:  Vanderlei C. de Oliveira Jr.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067728" y="634082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Times New Roman" pitchFamily="18" charset="0"/>
                <a:cs typeface="Times New Roman" pitchFamily="18" charset="0"/>
              </a:rPr>
              <a:t>2017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906" y="385187"/>
            <a:ext cx="1771257" cy="9099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Imagem 2" descr="Logo_novo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2" y="518322"/>
            <a:ext cx="2168806" cy="6437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6630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6889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0000" y="1736647"/>
            <a:ext cx="7311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Revisão integrada: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Compilar em único trabalho a teoria da modelagem de corpos elipsoidais.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89173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100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3345685" y="1596117"/>
                <a:ext cx="2517933" cy="7193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3600" i="1" smtClean="0">
                        <a:latin typeface="Cambria Math"/>
                        <a:ea typeface="Cambria Math"/>
                      </a:rPr>
                      <m:t>𝜖</m:t>
                    </m:r>
                    <m:r>
                      <a:rPr lang="pt-BR" sz="3600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pt-BR" sz="3600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pt-BR" sz="3600" b="0" i="1" smtClean="0">
                        <a:latin typeface="Cambria Math"/>
                        <a:ea typeface="Cambria Math"/>
                      </a:rPr>
                      <m:t>𝜒</m:t>
                    </m:r>
                  </m:oMath>
                </a14:m>
                <a:r>
                  <a:rPr lang="pt-BR" sz="3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3600" i="1">
                            <a:latin typeface="Cambria Math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pt-BR" sz="36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  <m:sup>
                        <m:r>
                          <a:rPr lang="pt-BR" sz="3600" i="1">
                            <a:latin typeface="Cambria Math"/>
                            <a:ea typeface="Cambria Math"/>
                          </a:rPr>
                          <m:t>†</m:t>
                        </m:r>
                      </m:sup>
                    </m:sSubSup>
                  </m:oMath>
                </a14:m>
                <a:endParaRPr lang="pt-BR" sz="3600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685" y="1596117"/>
                <a:ext cx="2517933" cy="71936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ixaDeTexto 1"/>
              <p:cNvSpPr txBox="1"/>
              <p:nvPr/>
            </p:nvSpPr>
            <p:spPr>
              <a:xfrm>
                <a:off x="3065383" y="3438939"/>
                <a:ext cx="3082703" cy="13710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func>
                            <m:funcPr>
                              <m:ctrlPr>
                                <a:rPr lang="pt-BR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4800" b="0" i="0" smtClean="0">
                                  <a:latin typeface="Cambria Math" panose="02040503050406030204" pitchFamily="18" charset="0"/>
                                </a:rPr>
                                <m:t>ma</m:t>
                              </m:r>
                              <m:r>
                                <a:rPr lang="pt-BR" sz="4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fName>
                            <m:e>
                              <m:r>
                                <a:rPr lang="pt-BR" sz="4800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pt-BR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pt-BR" sz="4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4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pt-BR" sz="4800" b="0" i="1" smtClean="0"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  <m:sup>
                                      <m:r>
                                        <a:rPr lang="pt-BR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func>
                        </m:sub>
                      </m:sSub>
                    </m:oMath>
                  </m:oMathPara>
                </a14:m>
                <a:endParaRPr lang="pt-BR" sz="4800" dirty="0"/>
              </a:p>
            </p:txBody>
          </p:sp>
        </mc:Choice>
        <mc:Fallback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383" y="3438939"/>
                <a:ext cx="3082703" cy="13710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38711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sz="4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Resultados da análise de susceptibilidade</a:t>
            </a:r>
            <a:endParaRPr lang="en-US" sz="4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101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418649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611846" y="312741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- Análise da susceptibilidade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51" y="1563756"/>
            <a:ext cx="7279689" cy="4767252"/>
          </a:xfrm>
          <a:prstGeom prst="rect">
            <a:avLst/>
          </a:prstGeom>
        </p:spPr>
      </p:pic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6980960"/>
              </p:ext>
            </p:extLst>
          </p:nvPr>
        </p:nvGraphicFramePr>
        <p:xfrm>
          <a:off x="1799770" y="4923064"/>
          <a:ext cx="706665" cy="2964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00" name="Equação" r:id="rId4" imgW="482400" imgH="177480" progId="Equation.3">
                  <p:embed/>
                </p:oleObj>
              </mc:Choice>
              <mc:Fallback>
                <p:oleObj name="Equação" r:id="rId4" imgW="48240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99770" y="4923064"/>
                        <a:ext cx="706665" cy="2964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066867"/>
              </p:ext>
            </p:extLst>
          </p:nvPr>
        </p:nvGraphicFramePr>
        <p:xfrm>
          <a:off x="1639657" y="6042195"/>
          <a:ext cx="1368424" cy="384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01" name="Equação" r:id="rId6" imgW="812520" imgH="228600" progId="Equation.3">
                  <p:embed/>
                </p:oleObj>
              </mc:Choice>
              <mc:Fallback>
                <p:oleObj name="Equação" r:id="rId6" imgW="81252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39657" y="6042195"/>
                        <a:ext cx="1368424" cy="384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102</a:t>
            </a:fld>
            <a:endParaRPr lang="pt-BR"/>
          </a:p>
        </p:txBody>
      </p:sp>
      <p:cxnSp>
        <p:nvCxnSpPr>
          <p:cNvPr id="8" name="Conector de Seta Reta 7"/>
          <p:cNvCxnSpPr>
            <a:endCxn id="4" idx="0"/>
          </p:cNvCxnSpPr>
          <p:nvPr/>
        </p:nvCxnSpPr>
        <p:spPr>
          <a:xfrm flipH="1">
            <a:off x="2323869" y="5883965"/>
            <a:ext cx="182566" cy="158230"/>
          </a:xfrm>
          <a:prstGeom prst="straightConnector1">
            <a:avLst/>
          </a:prstGeom>
          <a:ln w="444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21044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611846" y="312741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- Análise da susceptibilidade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89" y="1524000"/>
            <a:ext cx="7352711" cy="4800858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103</a:t>
            </a:fld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1526721" y="3265714"/>
            <a:ext cx="6523265" cy="23104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4482193" y="1734986"/>
            <a:ext cx="2547257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reto 7"/>
          <p:cNvCxnSpPr/>
          <p:nvPr/>
        </p:nvCxnSpPr>
        <p:spPr>
          <a:xfrm>
            <a:off x="7029450" y="1743150"/>
            <a:ext cx="8164" cy="3528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306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611846" y="312741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- Análise da susceptibilidade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89" y="1524000"/>
            <a:ext cx="7352711" cy="4800858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104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787753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>
            <a:normAutofit/>
          </a:bodyPr>
          <a:lstStyle/>
          <a:p>
            <a:r>
              <a:rPr lang="pt-BR" sz="4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Conclusões</a:t>
            </a:r>
            <a:endParaRPr lang="en-US" sz="4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105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635240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611846" y="312741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Conclusões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106</a:t>
            </a:fld>
            <a:endParaRPr lang="pt-BR"/>
          </a:p>
        </p:txBody>
      </p:sp>
      <p:sp>
        <p:nvSpPr>
          <p:cNvPr id="5" name="TextBox 2"/>
          <p:cNvSpPr txBox="1"/>
          <p:nvPr/>
        </p:nvSpPr>
        <p:spPr>
          <a:xfrm>
            <a:off x="600000" y="1736647"/>
            <a:ext cx="73111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Revisão integrada sobre a modelagem magnética dos diferentes corpos elipsoidais.</a:t>
            </a:r>
          </a:p>
          <a:p>
            <a:pPr marL="285750" indent="-285750">
              <a:buFont typeface="Arial" pitchFamily="34" charset="0"/>
              <a:buChar char="•"/>
            </a:pPr>
            <a:endParaRPr lang="pt-BR" sz="24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Implementação de rotinas para o cálculo do campo magnético induzido por estes corpos.</a:t>
            </a:r>
          </a:p>
          <a:p>
            <a:pPr marL="285750" indent="-285750">
              <a:buFont typeface="Arial" pitchFamily="34" charset="0"/>
              <a:buChar char="•"/>
            </a:pPr>
            <a:endParaRPr lang="pt-BR" sz="24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Método de análise da susceptibilidade magnética máxima em que a desmagnetização pode ser ignorada.</a:t>
            </a:r>
          </a:p>
          <a:p>
            <a:endParaRPr lang="pt-BR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53774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3841408" y="3226059"/>
            <a:ext cx="2235542" cy="6457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Obrigado!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107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653687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3841408" y="3226059"/>
            <a:ext cx="2235542" cy="6457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108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488698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Rectangle 108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5726131"/>
              </p:ext>
            </p:extLst>
          </p:nvPr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59" name="Equação" r:id="rId3" imgW="114120" imgH="215640" progId="Equation.3">
                  <p:embed/>
                </p:oleObj>
              </mc:Choice>
              <mc:Fallback>
                <p:oleObj name="Equação" r:id="rId3" imgW="1141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1005840" y="1689264"/>
            <a:ext cx="73484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Integrais elípticas incompletas normais de Legendre de primeiro e segundo tipo</a:t>
            </a:r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8054438"/>
              </p:ext>
            </p:extLst>
          </p:nvPr>
        </p:nvGraphicFramePr>
        <p:xfrm>
          <a:off x="1310756" y="2936816"/>
          <a:ext cx="6663807" cy="14279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60" name="Equação" r:id="rId5" imgW="1955520" imgH="419040" progId="Equation.3">
                  <p:embed/>
                </p:oleObj>
              </mc:Choice>
              <mc:Fallback>
                <p:oleObj name="Equação" r:id="rId5" imgW="1955520" imgH="419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10756" y="2936816"/>
                        <a:ext cx="6663807" cy="14279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2974048"/>
              </p:ext>
            </p:extLst>
          </p:nvPr>
        </p:nvGraphicFramePr>
        <p:xfrm>
          <a:off x="1328738" y="4702175"/>
          <a:ext cx="6578600" cy="112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61" name="Equação" r:id="rId7" imgW="1930320" imgH="330120" progId="Equation.3">
                  <p:embed/>
                </p:oleObj>
              </mc:Choice>
              <mc:Fallback>
                <p:oleObj name="Equação" r:id="rId7" imgW="1930320" imgH="330120" progId="Equation.3">
                  <p:embed/>
                  <p:pic>
                    <p:nvPicPr>
                      <p:cNvPr id="0" name="Objeto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8738" y="4702175"/>
                        <a:ext cx="6578600" cy="1125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109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3263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6889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0000" y="1736647"/>
            <a:ext cx="73111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Revisão integrada: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Compilar em único trabalho a teoria da modelagem de corpos elipsoidais.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pt-BR" sz="24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Integrar em uma única teoria os três tipos de elipsoides: triaxiais, prolatos e oblatos.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3558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6889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0000" y="1736647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Modelagem: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1668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6889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0000" y="1736646"/>
            <a:ext cx="82582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Modelagem: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Implementar em linguagem Python o cálculo do campo magnético e da anomalia de campo total aproximada gerado pelos elipsoides.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pt-BR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2869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6889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0000" y="1736646"/>
            <a:ext cx="82582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Modelagem: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Implementar em linguagem Python o cálculo do campo magnético e da anomalia de campo total aproximada gerado pelos elipsoides.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pt-BR" sz="24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Inclui-se o processo de desmagnetização e de anisotropia de susceptibilidade do corpo.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2319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>
            <a:normAutofit/>
          </a:bodyPr>
          <a:lstStyle/>
          <a:p>
            <a:r>
              <a:rPr lang="pt-BR" sz="4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Metodologia – Modelagem</a:t>
            </a:r>
            <a:endParaRPr lang="en-US" sz="4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1799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76" y="2000251"/>
            <a:ext cx="3991103" cy="2951345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2027268" y="5057980"/>
                <a:ext cx="792718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7268" y="5057980"/>
                <a:ext cx="792718" cy="64633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1172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76" y="2000251"/>
            <a:ext cx="3991103" cy="295134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Straight Connector 11"/>
          <p:cNvCxnSpPr/>
          <p:nvPr/>
        </p:nvCxnSpPr>
        <p:spPr>
          <a:xfrm flipV="1">
            <a:off x="2571750" y="2409615"/>
            <a:ext cx="2527833" cy="122893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2571750" y="3766458"/>
            <a:ext cx="2527834" cy="1577068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583" y="2409614"/>
            <a:ext cx="3201455" cy="293391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Conector de seta reta 6"/>
          <p:cNvCxnSpPr/>
          <p:nvPr/>
        </p:nvCxnSpPr>
        <p:spPr>
          <a:xfrm>
            <a:off x="5861959" y="3766458"/>
            <a:ext cx="0" cy="117697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5861959" y="3766458"/>
            <a:ext cx="176348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 flipV="1">
            <a:off x="5861959" y="2873829"/>
            <a:ext cx="1118505" cy="89262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/>
          <p:nvPr/>
        </p:nvCxnSpPr>
        <p:spPr>
          <a:xfrm>
            <a:off x="5355771" y="2661557"/>
            <a:ext cx="400050" cy="36252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/>
              <p:cNvSpPr txBox="1"/>
              <p:nvPr/>
            </p:nvSpPr>
            <p:spPr>
              <a:xfrm>
                <a:off x="5616828" y="2504497"/>
                <a:ext cx="4902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CaixaDeTexto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828" y="2504497"/>
                <a:ext cx="490262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7281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76" y="2000251"/>
            <a:ext cx="3991103" cy="295134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Straight Connector 11"/>
          <p:cNvCxnSpPr/>
          <p:nvPr/>
        </p:nvCxnSpPr>
        <p:spPr>
          <a:xfrm flipV="1">
            <a:off x="2571750" y="2409615"/>
            <a:ext cx="2527833" cy="122893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2571750" y="3766458"/>
            <a:ext cx="2527834" cy="1577068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583" y="2409614"/>
            <a:ext cx="3201455" cy="293391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Conector de seta reta 6"/>
          <p:cNvCxnSpPr/>
          <p:nvPr/>
        </p:nvCxnSpPr>
        <p:spPr>
          <a:xfrm>
            <a:off x="5861959" y="3766458"/>
            <a:ext cx="0" cy="117697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5861959" y="3766458"/>
            <a:ext cx="176348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 flipV="1">
            <a:off x="5861959" y="2873829"/>
            <a:ext cx="1118505" cy="89262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/>
          <p:cNvSpPr txBox="1"/>
          <p:nvPr/>
        </p:nvSpPr>
        <p:spPr>
          <a:xfrm>
            <a:off x="4933750" y="5485813"/>
            <a:ext cx="361990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Sistema de coordenadas principal</a:t>
            </a:r>
          </a:p>
        </p:txBody>
      </p:sp>
      <p:cxnSp>
        <p:nvCxnSpPr>
          <p:cNvPr id="20" name="Conector de seta reta 19"/>
          <p:cNvCxnSpPr/>
          <p:nvPr/>
        </p:nvCxnSpPr>
        <p:spPr>
          <a:xfrm>
            <a:off x="5355771" y="2661557"/>
            <a:ext cx="400050" cy="36252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/>
              <p:cNvSpPr txBox="1"/>
              <p:nvPr/>
            </p:nvSpPr>
            <p:spPr>
              <a:xfrm>
                <a:off x="5616828" y="2504497"/>
                <a:ext cx="4902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CaixaDeTexto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828" y="2504497"/>
                <a:ext cx="490262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1368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75" y="1823913"/>
            <a:ext cx="4899286" cy="448336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Conector de seta reta 4"/>
          <p:cNvCxnSpPr/>
          <p:nvPr/>
        </p:nvCxnSpPr>
        <p:spPr>
          <a:xfrm>
            <a:off x="3408948" y="3878083"/>
            <a:ext cx="0" cy="184672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 flipV="1">
            <a:off x="3408947" y="2557070"/>
            <a:ext cx="1673678" cy="1329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3408947" y="3886245"/>
            <a:ext cx="270539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2563739" y="2162236"/>
            <a:ext cx="537170" cy="4545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0240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2</a:t>
            </a:fld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4608739" y="2176219"/>
            <a:ext cx="2040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Poisson (1824)</a:t>
            </a:r>
          </a:p>
        </p:txBody>
      </p:sp>
      <p:grpSp>
        <p:nvGrpSpPr>
          <p:cNvPr id="10" name="Grupo 9"/>
          <p:cNvGrpSpPr/>
          <p:nvPr/>
        </p:nvGrpSpPr>
        <p:grpSpPr>
          <a:xfrm>
            <a:off x="163292" y="1441404"/>
            <a:ext cx="4090308" cy="1553995"/>
            <a:chOff x="269423" y="1443397"/>
            <a:chExt cx="4090308" cy="1553995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8027" y="1482224"/>
              <a:ext cx="1291704" cy="1515168"/>
            </a:xfrm>
            <a:prstGeom prst="rect">
              <a:avLst/>
            </a:prstGeom>
          </p:spPr>
        </p:pic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423" y="1443397"/>
              <a:ext cx="2642606" cy="15145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8890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75" y="1823913"/>
            <a:ext cx="4899286" cy="448336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Conector de seta reta 4"/>
          <p:cNvCxnSpPr/>
          <p:nvPr/>
        </p:nvCxnSpPr>
        <p:spPr>
          <a:xfrm>
            <a:off x="3408948" y="3878083"/>
            <a:ext cx="0" cy="184672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 flipV="1">
            <a:off x="3408947" y="2557070"/>
            <a:ext cx="1673678" cy="1329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3408947" y="3886245"/>
            <a:ext cx="270539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2563739" y="2162236"/>
            <a:ext cx="537170" cy="4545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3" t="52239" r="30863" b="18351"/>
          <a:stretch/>
        </p:blipFill>
        <p:spPr>
          <a:xfrm>
            <a:off x="3809539" y="3945845"/>
            <a:ext cx="2027926" cy="177896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1612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75" y="1823913"/>
            <a:ext cx="4899286" cy="448336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Conector de seta reta 4"/>
          <p:cNvCxnSpPr/>
          <p:nvPr/>
        </p:nvCxnSpPr>
        <p:spPr>
          <a:xfrm>
            <a:off x="3408948" y="3878083"/>
            <a:ext cx="0" cy="184672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 flipV="1">
            <a:off x="3408947" y="2557070"/>
            <a:ext cx="1673678" cy="1329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3408947" y="3886245"/>
            <a:ext cx="270539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2563739" y="2162236"/>
            <a:ext cx="537170" cy="4545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3" t="52239" r="30863" b="18351"/>
          <a:stretch/>
        </p:blipFill>
        <p:spPr>
          <a:xfrm>
            <a:off x="3956496" y="4065598"/>
            <a:ext cx="1717683" cy="1506810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1" name="Grupo 10"/>
          <p:cNvGrpSpPr/>
          <p:nvPr/>
        </p:nvGrpSpPr>
        <p:grpSpPr>
          <a:xfrm>
            <a:off x="3733269" y="4081257"/>
            <a:ext cx="2164136" cy="1533258"/>
            <a:chOff x="4000389" y="4347061"/>
            <a:chExt cx="3033031" cy="1989054"/>
          </a:xfrm>
        </p:grpSpPr>
        <p:grpSp>
          <p:nvGrpSpPr>
            <p:cNvPr id="12" name="Grupo 11"/>
            <p:cNvGrpSpPr/>
            <p:nvPr/>
          </p:nvGrpSpPr>
          <p:grpSpPr>
            <a:xfrm>
              <a:off x="4000389" y="4347061"/>
              <a:ext cx="3033031" cy="1989054"/>
              <a:chOff x="4000389" y="4347061"/>
              <a:chExt cx="3033031" cy="1989054"/>
            </a:xfrm>
          </p:grpSpPr>
          <p:grpSp>
            <p:nvGrpSpPr>
              <p:cNvPr id="17" name="Grupo 16"/>
              <p:cNvGrpSpPr/>
              <p:nvPr/>
            </p:nvGrpSpPr>
            <p:grpSpPr>
              <a:xfrm>
                <a:off x="4000389" y="4347061"/>
                <a:ext cx="3033031" cy="1989054"/>
                <a:chOff x="1087402" y="4420715"/>
                <a:chExt cx="3033031" cy="1989054"/>
              </a:xfrm>
            </p:grpSpPr>
            <p:sp>
              <p:nvSpPr>
                <p:cNvPr id="21" name="Elipse 20"/>
                <p:cNvSpPr/>
                <p:nvPr/>
              </p:nvSpPr>
              <p:spPr>
                <a:xfrm rot="20044804">
                  <a:off x="1087402" y="4466207"/>
                  <a:ext cx="3033031" cy="194356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" name="Elipse 21"/>
                <p:cNvSpPr/>
                <p:nvPr/>
              </p:nvSpPr>
              <p:spPr>
                <a:xfrm rot="20196374">
                  <a:off x="1934585" y="4420715"/>
                  <a:ext cx="1576122" cy="193317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23" name="Conector de seta reta 22"/>
                <p:cNvCxnSpPr>
                  <a:endCxn id="21" idx="6"/>
                </p:cNvCxnSpPr>
                <p:nvPr/>
              </p:nvCxnSpPr>
              <p:spPr>
                <a:xfrm flipV="1">
                  <a:off x="2512864" y="4775097"/>
                  <a:ext cx="1455016" cy="76536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ector de seta reta 23"/>
                <p:cNvCxnSpPr/>
                <p:nvPr/>
              </p:nvCxnSpPr>
              <p:spPr>
                <a:xfrm>
                  <a:off x="2512864" y="5540464"/>
                  <a:ext cx="876722" cy="5056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ector de seta reta 24"/>
                <p:cNvCxnSpPr/>
                <p:nvPr/>
              </p:nvCxnSpPr>
              <p:spPr>
                <a:xfrm flipV="1">
                  <a:off x="2512864" y="4430110"/>
                  <a:ext cx="0" cy="11160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Conector de seta reta 17"/>
              <p:cNvCxnSpPr/>
              <p:nvPr/>
            </p:nvCxnSpPr>
            <p:spPr>
              <a:xfrm flipH="1">
                <a:off x="4235480" y="5454899"/>
                <a:ext cx="1215704" cy="6936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de seta reta 18"/>
              <p:cNvCxnSpPr/>
              <p:nvPr/>
            </p:nvCxnSpPr>
            <p:spPr>
              <a:xfrm>
                <a:off x="5425851" y="5465638"/>
                <a:ext cx="0" cy="698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de seta reta 19"/>
              <p:cNvCxnSpPr/>
              <p:nvPr/>
            </p:nvCxnSpPr>
            <p:spPr>
              <a:xfrm flipH="1" flipV="1">
                <a:off x="4805044" y="5092010"/>
                <a:ext cx="652302" cy="3968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14" name="Objeto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34165524"/>
                </p:ext>
              </p:extLst>
            </p:nvPr>
          </p:nvGraphicFramePr>
          <p:xfrm>
            <a:off x="6546844" y="4660158"/>
            <a:ext cx="376594" cy="5500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843" name="Equação" r:id="rId6" imgW="164880" imgH="241200" progId="Equation.3">
                    <p:embed/>
                  </p:oleObj>
                </mc:Choice>
                <mc:Fallback>
                  <p:oleObj name="Equação" r:id="rId6" imgW="1648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546844" y="4660158"/>
                          <a:ext cx="376594" cy="5500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to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96052975"/>
                </p:ext>
              </p:extLst>
            </p:nvPr>
          </p:nvGraphicFramePr>
          <p:xfrm>
            <a:off x="5408617" y="4629693"/>
            <a:ext cx="339441" cy="538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844" name="Equação" r:id="rId8" imgW="152280" imgH="241200" progId="Equation.3">
                    <p:embed/>
                  </p:oleObj>
                </mc:Choice>
                <mc:Fallback>
                  <p:oleObj name="Equação" r:id="rId8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408617" y="4629693"/>
                          <a:ext cx="339441" cy="5382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to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46133323"/>
                </p:ext>
              </p:extLst>
            </p:nvPr>
          </p:nvGraphicFramePr>
          <p:xfrm>
            <a:off x="5695707" y="5575803"/>
            <a:ext cx="376594" cy="5940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845" name="Equação" r:id="rId10" imgW="152280" imgH="241200" progId="Equation.3">
                    <p:embed/>
                  </p:oleObj>
                </mc:Choice>
                <mc:Fallback>
                  <p:oleObj name="Equação" r:id="rId10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695707" y="5575803"/>
                          <a:ext cx="376594" cy="5940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CaixaDeTexto 1"/>
          <p:cNvSpPr txBox="1"/>
          <p:nvPr/>
        </p:nvSpPr>
        <p:spPr>
          <a:xfrm>
            <a:off x="5576207" y="5733449"/>
            <a:ext cx="97971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Triaxial</a:t>
            </a:r>
          </a:p>
        </p:txBody>
      </p:sp>
      <p:sp>
        <p:nvSpPr>
          <p:cNvPr id="2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7314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75" y="1823913"/>
            <a:ext cx="4899286" cy="448336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Conector de seta reta 4"/>
          <p:cNvCxnSpPr/>
          <p:nvPr/>
        </p:nvCxnSpPr>
        <p:spPr>
          <a:xfrm>
            <a:off x="3408948" y="3878083"/>
            <a:ext cx="0" cy="184672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 flipV="1">
            <a:off x="3408947" y="2557070"/>
            <a:ext cx="1673678" cy="1329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3408947" y="3886245"/>
            <a:ext cx="270539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2563739" y="2162236"/>
            <a:ext cx="537170" cy="4545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3" t="52239" r="30863" b="18351"/>
          <a:stretch/>
        </p:blipFill>
        <p:spPr>
          <a:xfrm>
            <a:off x="3956496" y="4065598"/>
            <a:ext cx="1717683" cy="150681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CaixaDeTexto 1"/>
          <p:cNvSpPr txBox="1"/>
          <p:nvPr/>
        </p:nvSpPr>
        <p:spPr>
          <a:xfrm>
            <a:off x="5576207" y="5733449"/>
            <a:ext cx="97971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Prolato</a:t>
            </a:r>
          </a:p>
        </p:txBody>
      </p:sp>
      <p:grpSp>
        <p:nvGrpSpPr>
          <p:cNvPr id="26" name="Grupo 25"/>
          <p:cNvGrpSpPr/>
          <p:nvPr/>
        </p:nvGrpSpPr>
        <p:grpSpPr>
          <a:xfrm>
            <a:off x="3925023" y="4127289"/>
            <a:ext cx="1989904" cy="1301715"/>
            <a:chOff x="4003860" y="4561574"/>
            <a:chExt cx="3133736" cy="1761978"/>
          </a:xfrm>
        </p:grpSpPr>
        <p:grpSp>
          <p:nvGrpSpPr>
            <p:cNvPr id="27" name="Grupo 26"/>
            <p:cNvGrpSpPr/>
            <p:nvPr/>
          </p:nvGrpSpPr>
          <p:grpSpPr>
            <a:xfrm>
              <a:off x="4003860" y="4561574"/>
              <a:ext cx="3133736" cy="1761978"/>
              <a:chOff x="4003860" y="4561574"/>
              <a:chExt cx="3133736" cy="1761978"/>
            </a:xfrm>
          </p:grpSpPr>
          <p:grpSp>
            <p:nvGrpSpPr>
              <p:cNvPr id="30" name="Grupo 29"/>
              <p:cNvGrpSpPr/>
              <p:nvPr/>
            </p:nvGrpSpPr>
            <p:grpSpPr>
              <a:xfrm>
                <a:off x="4003860" y="4561574"/>
                <a:ext cx="3133736" cy="1761978"/>
                <a:chOff x="1090873" y="4635228"/>
                <a:chExt cx="3133736" cy="1761978"/>
              </a:xfrm>
            </p:grpSpPr>
            <p:sp>
              <p:nvSpPr>
                <p:cNvPr id="34" name="Elipse 33"/>
                <p:cNvSpPr/>
                <p:nvPr/>
              </p:nvSpPr>
              <p:spPr>
                <a:xfrm rot="20044804">
                  <a:off x="1090873" y="4696838"/>
                  <a:ext cx="3133736" cy="1700368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5" name="Elipse 34"/>
                <p:cNvSpPr/>
                <p:nvPr/>
              </p:nvSpPr>
              <p:spPr>
                <a:xfrm rot="20196374">
                  <a:off x="1978899" y="4635228"/>
                  <a:ext cx="1576122" cy="1709465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36" name="Conector de seta reta 35"/>
                <p:cNvCxnSpPr/>
                <p:nvPr/>
              </p:nvCxnSpPr>
              <p:spPr>
                <a:xfrm flipV="1">
                  <a:off x="2600810" y="4830773"/>
                  <a:ext cx="1394051" cy="74245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ector de seta reta 36"/>
                <p:cNvCxnSpPr/>
                <p:nvPr/>
              </p:nvCxnSpPr>
              <p:spPr>
                <a:xfrm>
                  <a:off x="2492955" y="5489960"/>
                  <a:ext cx="935201" cy="56716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ector de seta reta 37"/>
                <p:cNvCxnSpPr/>
                <p:nvPr/>
              </p:nvCxnSpPr>
              <p:spPr>
                <a:xfrm flipV="1">
                  <a:off x="2591589" y="4643773"/>
                  <a:ext cx="0" cy="107039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Conector de seta reta 30"/>
              <p:cNvCxnSpPr/>
              <p:nvPr/>
            </p:nvCxnSpPr>
            <p:spPr>
              <a:xfrm flipH="1">
                <a:off x="4224775" y="5499574"/>
                <a:ext cx="1289022" cy="6744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de seta reta 31"/>
              <p:cNvCxnSpPr/>
              <p:nvPr/>
            </p:nvCxnSpPr>
            <p:spPr>
              <a:xfrm>
                <a:off x="5503456" y="5416032"/>
                <a:ext cx="0" cy="77820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de seta reta 32"/>
              <p:cNvCxnSpPr/>
              <p:nvPr/>
            </p:nvCxnSpPr>
            <p:spPr>
              <a:xfrm flipH="1" flipV="1">
                <a:off x="4865983" y="5052885"/>
                <a:ext cx="634957" cy="4245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28" name="Objeto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09845412"/>
                </p:ext>
              </p:extLst>
            </p:nvPr>
          </p:nvGraphicFramePr>
          <p:xfrm>
            <a:off x="6545941" y="4733023"/>
            <a:ext cx="378283" cy="5517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762" name="Equação" r:id="rId6" imgW="164880" imgH="241200" progId="Equation.3">
                    <p:embed/>
                  </p:oleObj>
                </mc:Choice>
                <mc:Fallback>
                  <p:oleObj name="Equação" r:id="rId6" imgW="1648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545941" y="4733023"/>
                          <a:ext cx="378283" cy="55175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to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77398140"/>
                </p:ext>
              </p:extLst>
            </p:nvPr>
          </p:nvGraphicFramePr>
          <p:xfrm>
            <a:off x="5693114" y="5614816"/>
            <a:ext cx="339442" cy="538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763" name="Equação" r:id="rId8" imgW="152280" imgH="241200" progId="Equation.3">
                    <p:embed/>
                  </p:oleObj>
                </mc:Choice>
                <mc:Fallback>
                  <p:oleObj name="Equação" r:id="rId8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693114" y="5614816"/>
                          <a:ext cx="339442" cy="5382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9" name="Objeto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2957950"/>
              </p:ext>
            </p:extLst>
          </p:nvPr>
        </p:nvGraphicFramePr>
        <p:xfrm>
          <a:off x="4691327" y="4229016"/>
          <a:ext cx="286193" cy="452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64" name="Equação" r:id="rId10" imgW="152280" imgH="241200" progId="Equation.3">
                  <p:embed/>
                </p:oleObj>
              </mc:Choice>
              <mc:Fallback>
                <p:oleObj name="Equação" r:id="rId10" imgW="15228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91327" y="4229016"/>
                        <a:ext cx="286193" cy="4527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6275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75" y="1823913"/>
            <a:ext cx="4899286" cy="448336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Conector de seta reta 4"/>
          <p:cNvCxnSpPr/>
          <p:nvPr/>
        </p:nvCxnSpPr>
        <p:spPr>
          <a:xfrm>
            <a:off x="3408948" y="3878083"/>
            <a:ext cx="0" cy="184672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 flipV="1">
            <a:off x="3408947" y="2557070"/>
            <a:ext cx="1673678" cy="1329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3408947" y="3886245"/>
            <a:ext cx="270539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2563739" y="2162236"/>
            <a:ext cx="537170" cy="4545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3" t="52239" r="30863" b="18351"/>
          <a:stretch/>
        </p:blipFill>
        <p:spPr>
          <a:xfrm>
            <a:off x="3956496" y="4065598"/>
            <a:ext cx="1717683" cy="150681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CaixaDeTexto 1"/>
          <p:cNvSpPr txBox="1"/>
          <p:nvPr/>
        </p:nvSpPr>
        <p:spPr>
          <a:xfrm>
            <a:off x="5576207" y="5733449"/>
            <a:ext cx="88174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Oblato</a:t>
            </a:r>
          </a:p>
        </p:txBody>
      </p:sp>
      <p:grpSp>
        <p:nvGrpSpPr>
          <p:cNvPr id="26" name="Grupo 25"/>
          <p:cNvGrpSpPr/>
          <p:nvPr/>
        </p:nvGrpSpPr>
        <p:grpSpPr>
          <a:xfrm>
            <a:off x="4025989" y="4065598"/>
            <a:ext cx="1762486" cy="1616369"/>
            <a:chOff x="4167114" y="4354100"/>
            <a:chExt cx="3033031" cy="2714097"/>
          </a:xfrm>
        </p:grpSpPr>
        <p:grpSp>
          <p:nvGrpSpPr>
            <p:cNvPr id="27" name="Grupo 26"/>
            <p:cNvGrpSpPr/>
            <p:nvPr/>
          </p:nvGrpSpPr>
          <p:grpSpPr>
            <a:xfrm>
              <a:off x="4167114" y="4354100"/>
              <a:ext cx="3033031" cy="2714097"/>
              <a:chOff x="4167114" y="4354100"/>
              <a:chExt cx="3033031" cy="2714097"/>
            </a:xfrm>
          </p:grpSpPr>
          <p:grpSp>
            <p:nvGrpSpPr>
              <p:cNvPr id="30" name="Grupo 29"/>
              <p:cNvGrpSpPr/>
              <p:nvPr/>
            </p:nvGrpSpPr>
            <p:grpSpPr>
              <a:xfrm>
                <a:off x="4167114" y="4354100"/>
                <a:ext cx="3033031" cy="2714097"/>
                <a:chOff x="1254127" y="4427754"/>
                <a:chExt cx="3033031" cy="2714097"/>
              </a:xfrm>
            </p:grpSpPr>
            <p:sp>
              <p:nvSpPr>
                <p:cNvPr id="34" name="Elipse 33"/>
                <p:cNvSpPr/>
                <p:nvPr/>
              </p:nvSpPr>
              <p:spPr>
                <a:xfrm rot="20044804">
                  <a:off x="1254127" y="4427754"/>
                  <a:ext cx="3033031" cy="2708095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5" name="Elipse 34"/>
                <p:cNvSpPr/>
                <p:nvPr/>
              </p:nvSpPr>
              <p:spPr>
                <a:xfrm rot="20196374">
                  <a:off x="2094645" y="4430210"/>
                  <a:ext cx="1287692" cy="2711641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36" name="Conector de seta reta 35"/>
                <p:cNvCxnSpPr/>
                <p:nvPr/>
              </p:nvCxnSpPr>
              <p:spPr>
                <a:xfrm flipV="1">
                  <a:off x="2679791" y="5124251"/>
                  <a:ext cx="1454814" cy="59114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ector de seta reta 36"/>
                <p:cNvCxnSpPr/>
                <p:nvPr/>
              </p:nvCxnSpPr>
              <p:spPr>
                <a:xfrm>
                  <a:off x="2623796" y="5449901"/>
                  <a:ext cx="755313" cy="156348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ector de seta reta 37"/>
                <p:cNvCxnSpPr>
                  <a:endCxn id="35" idx="7"/>
                </p:cNvCxnSpPr>
                <p:nvPr/>
              </p:nvCxnSpPr>
              <p:spPr>
                <a:xfrm flipV="1">
                  <a:off x="2744227" y="4732190"/>
                  <a:ext cx="16519" cy="100362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Conector de seta reta 30"/>
              <p:cNvCxnSpPr/>
              <p:nvPr/>
            </p:nvCxnSpPr>
            <p:spPr>
              <a:xfrm flipH="1">
                <a:off x="4257975" y="5604128"/>
                <a:ext cx="1425654" cy="6439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de seta reta 31"/>
              <p:cNvCxnSpPr/>
              <p:nvPr/>
            </p:nvCxnSpPr>
            <p:spPr>
              <a:xfrm>
                <a:off x="5654512" y="5658234"/>
                <a:ext cx="0" cy="112276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de seta reta 32"/>
              <p:cNvCxnSpPr>
                <a:endCxn id="35" idx="0"/>
              </p:cNvCxnSpPr>
              <p:nvPr/>
            </p:nvCxnSpPr>
            <p:spPr>
              <a:xfrm flipH="1" flipV="1">
                <a:off x="5092031" y="4468007"/>
                <a:ext cx="593161" cy="120711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28" name="Objeto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54744387"/>
                </p:ext>
              </p:extLst>
            </p:nvPr>
          </p:nvGraphicFramePr>
          <p:xfrm>
            <a:off x="5653174" y="4799704"/>
            <a:ext cx="376415" cy="5514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9783" name="Equação" r:id="rId6" imgW="164880" imgH="241200" progId="Equation.3">
                    <p:embed/>
                  </p:oleObj>
                </mc:Choice>
                <mc:Fallback>
                  <p:oleObj name="Equação" r:id="rId6" imgW="1648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653174" y="4799704"/>
                          <a:ext cx="376415" cy="55149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to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90228492"/>
                </p:ext>
              </p:extLst>
            </p:nvPr>
          </p:nvGraphicFramePr>
          <p:xfrm>
            <a:off x="6502026" y="5193246"/>
            <a:ext cx="340477" cy="5387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9784" name="Equação" r:id="rId8" imgW="152280" imgH="241200" progId="Equation.3">
                    <p:embed/>
                  </p:oleObj>
                </mc:Choice>
                <mc:Fallback>
                  <p:oleObj name="Equação" r:id="rId8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502026" y="5193246"/>
                          <a:ext cx="340477" cy="53875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9" name="Objeto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849168"/>
              </p:ext>
            </p:extLst>
          </p:nvPr>
        </p:nvGraphicFramePr>
        <p:xfrm>
          <a:off x="5087198" y="4977013"/>
          <a:ext cx="198099" cy="32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85" name="Equação" r:id="rId10" imgW="152280" imgH="241200" progId="Equation.3">
                  <p:embed/>
                </p:oleObj>
              </mc:Choice>
              <mc:Fallback>
                <p:oleObj name="Equação" r:id="rId10" imgW="15228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087198" y="4977013"/>
                        <a:ext cx="198099" cy="325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1285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75" y="1823913"/>
            <a:ext cx="4899286" cy="448336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Conector de seta reta 4"/>
          <p:cNvCxnSpPr/>
          <p:nvPr/>
        </p:nvCxnSpPr>
        <p:spPr>
          <a:xfrm>
            <a:off x="3408948" y="3878083"/>
            <a:ext cx="0" cy="184672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 flipV="1">
            <a:off x="3408947" y="2557070"/>
            <a:ext cx="1673678" cy="1329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3408947" y="3886245"/>
            <a:ext cx="270539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2563739" y="2162236"/>
            <a:ext cx="537170" cy="4545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3" t="52239" r="30863" b="18351"/>
          <a:stretch/>
        </p:blipFill>
        <p:spPr>
          <a:xfrm>
            <a:off x="3956496" y="4065598"/>
            <a:ext cx="1717683" cy="1506810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1" name="Grupo 10"/>
          <p:cNvGrpSpPr/>
          <p:nvPr/>
        </p:nvGrpSpPr>
        <p:grpSpPr>
          <a:xfrm>
            <a:off x="3733269" y="4081257"/>
            <a:ext cx="2164136" cy="1533258"/>
            <a:chOff x="4000389" y="4347061"/>
            <a:chExt cx="3033031" cy="1989054"/>
          </a:xfrm>
        </p:grpSpPr>
        <p:grpSp>
          <p:nvGrpSpPr>
            <p:cNvPr id="12" name="Grupo 11"/>
            <p:cNvGrpSpPr/>
            <p:nvPr/>
          </p:nvGrpSpPr>
          <p:grpSpPr>
            <a:xfrm>
              <a:off x="4000389" y="4347061"/>
              <a:ext cx="3033031" cy="1989054"/>
              <a:chOff x="4000389" y="4347061"/>
              <a:chExt cx="3033031" cy="1989054"/>
            </a:xfrm>
          </p:grpSpPr>
          <p:grpSp>
            <p:nvGrpSpPr>
              <p:cNvPr id="17" name="Grupo 16"/>
              <p:cNvGrpSpPr/>
              <p:nvPr/>
            </p:nvGrpSpPr>
            <p:grpSpPr>
              <a:xfrm>
                <a:off x="4000389" y="4347061"/>
                <a:ext cx="3033031" cy="1989054"/>
                <a:chOff x="1087402" y="4420715"/>
                <a:chExt cx="3033031" cy="1989054"/>
              </a:xfrm>
            </p:grpSpPr>
            <p:sp>
              <p:nvSpPr>
                <p:cNvPr id="21" name="Elipse 20"/>
                <p:cNvSpPr/>
                <p:nvPr/>
              </p:nvSpPr>
              <p:spPr>
                <a:xfrm rot="20044804">
                  <a:off x="1087402" y="4466207"/>
                  <a:ext cx="3033031" cy="194356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" name="Elipse 21"/>
                <p:cNvSpPr/>
                <p:nvPr/>
              </p:nvSpPr>
              <p:spPr>
                <a:xfrm rot="20196374">
                  <a:off x="1934585" y="4420715"/>
                  <a:ext cx="1576122" cy="193317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23" name="Conector de seta reta 22"/>
                <p:cNvCxnSpPr>
                  <a:endCxn id="21" idx="6"/>
                </p:cNvCxnSpPr>
                <p:nvPr/>
              </p:nvCxnSpPr>
              <p:spPr>
                <a:xfrm flipV="1">
                  <a:off x="2512864" y="4775097"/>
                  <a:ext cx="1455016" cy="76536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ector de seta reta 23"/>
                <p:cNvCxnSpPr/>
                <p:nvPr/>
              </p:nvCxnSpPr>
              <p:spPr>
                <a:xfrm>
                  <a:off x="2512864" y="5540464"/>
                  <a:ext cx="876722" cy="5056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ector de seta reta 24"/>
                <p:cNvCxnSpPr/>
                <p:nvPr/>
              </p:nvCxnSpPr>
              <p:spPr>
                <a:xfrm flipV="1">
                  <a:off x="2512864" y="4430110"/>
                  <a:ext cx="0" cy="11160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Conector de seta reta 17"/>
              <p:cNvCxnSpPr/>
              <p:nvPr/>
            </p:nvCxnSpPr>
            <p:spPr>
              <a:xfrm flipH="1">
                <a:off x="4235480" y="5454899"/>
                <a:ext cx="1215704" cy="6936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de seta reta 18"/>
              <p:cNvCxnSpPr/>
              <p:nvPr/>
            </p:nvCxnSpPr>
            <p:spPr>
              <a:xfrm>
                <a:off x="5425851" y="5465638"/>
                <a:ext cx="0" cy="698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de seta reta 19"/>
              <p:cNvCxnSpPr/>
              <p:nvPr/>
            </p:nvCxnSpPr>
            <p:spPr>
              <a:xfrm flipH="1" flipV="1">
                <a:off x="4805044" y="5092010"/>
                <a:ext cx="652302" cy="3968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14" name="Objeto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77203001"/>
                </p:ext>
              </p:extLst>
            </p:nvPr>
          </p:nvGraphicFramePr>
          <p:xfrm>
            <a:off x="6546844" y="4660158"/>
            <a:ext cx="376594" cy="5500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814" name="Equação" r:id="rId6" imgW="164880" imgH="241200" progId="Equation.3">
                    <p:embed/>
                  </p:oleObj>
                </mc:Choice>
                <mc:Fallback>
                  <p:oleObj name="Equação" r:id="rId6" imgW="1648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546844" y="4660158"/>
                          <a:ext cx="376594" cy="5500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to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90586415"/>
                </p:ext>
              </p:extLst>
            </p:nvPr>
          </p:nvGraphicFramePr>
          <p:xfrm>
            <a:off x="5408617" y="4629693"/>
            <a:ext cx="339441" cy="538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815" name="Equação" r:id="rId8" imgW="152280" imgH="241200" progId="Equation.3">
                    <p:embed/>
                  </p:oleObj>
                </mc:Choice>
                <mc:Fallback>
                  <p:oleObj name="Equação" r:id="rId8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408617" y="4629693"/>
                          <a:ext cx="339441" cy="5382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to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44027676"/>
                </p:ext>
              </p:extLst>
            </p:nvPr>
          </p:nvGraphicFramePr>
          <p:xfrm>
            <a:off x="5695707" y="5575803"/>
            <a:ext cx="376594" cy="5940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816" name="Equação" r:id="rId10" imgW="152280" imgH="241200" progId="Equation.3">
                    <p:embed/>
                  </p:oleObj>
                </mc:Choice>
                <mc:Fallback>
                  <p:oleObj name="Equação" r:id="rId10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695707" y="5575803"/>
                          <a:ext cx="376594" cy="5940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8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2764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75" y="1823913"/>
            <a:ext cx="4899286" cy="448336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Conector de seta reta 4"/>
          <p:cNvCxnSpPr/>
          <p:nvPr/>
        </p:nvCxnSpPr>
        <p:spPr>
          <a:xfrm>
            <a:off x="3408948" y="3878083"/>
            <a:ext cx="0" cy="184672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 flipV="1">
            <a:off x="3408947" y="2557070"/>
            <a:ext cx="1673678" cy="1329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3408947" y="3886245"/>
            <a:ext cx="270539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2563739" y="2162236"/>
            <a:ext cx="537170" cy="4545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3" t="52239" r="30863" b="18351"/>
          <a:stretch/>
        </p:blipFill>
        <p:spPr>
          <a:xfrm>
            <a:off x="3956496" y="4065598"/>
            <a:ext cx="1717683" cy="1506810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1" name="Grupo 10"/>
          <p:cNvGrpSpPr/>
          <p:nvPr/>
        </p:nvGrpSpPr>
        <p:grpSpPr>
          <a:xfrm>
            <a:off x="3733269" y="4081257"/>
            <a:ext cx="2164136" cy="1533258"/>
            <a:chOff x="4000389" y="4347061"/>
            <a:chExt cx="3033031" cy="1989054"/>
          </a:xfrm>
        </p:grpSpPr>
        <p:grpSp>
          <p:nvGrpSpPr>
            <p:cNvPr id="12" name="Grupo 11"/>
            <p:cNvGrpSpPr/>
            <p:nvPr/>
          </p:nvGrpSpPr>
          <p:grpSpPr>
            <a:xfrm>
              <a:off x="4000389" y="4347061"/>
              <a:ext cx="3033031" cy="1989054"/>
              <a:chOff x="4000389" y="4347061"/>
              <a:chExt cx="3033031" cy="1989054"/>
            </a:xfrm>
          </p:grpSpPr>
          <p:grpSp>
            <p:nvGrpSpPr>
              <p:cNvPr id="17" name="Grupo 16"/>
              <p:cNvGrpSpPr/>
              <p:nvPr/>
            </p:nvGrpSpPr>
            <p:grpSpPr>
              <a:xfrm>
                <a:off x="4000389" y="4347061"/>
                <a:ext cx="3033031" cy="1989054"/>
                <a:chOff x="1087402" y="4420715"/>
                <a:chExt cx="3033031" cy="1989054"/>
              </a:xfrm>
            </p:grpSpPr>
            <p:sp>
              <p:nvSpPr>
                <p:cNvPr id="21" name="Elipse 20"/>
                <p:cNvSpPr/>
                <p:nvPr/>
              </p:nvSpPr>
              <p:spPr>
                <a:xfrm rot="20044804">
                  <a:off x="1087402" y="4466207"/>
                  <a:ext cx="3033031" cy="194356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" name="Elipse 21"/>
                <p:cNvSpPr/>
                <p:nvPr/>
              </p:nvSpPr>
              <p:spPr>
                <a:xfrm rot="20196374">
                  <a:off x="1934585" y="4420715"/>
                  <a:ext cx="1576122" cy="193317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23" name="Conector de seta reta 22"/>
                <p:cNvCxnSpPr>
                  <a:endCxn id="21" idx="6"/>
                </p:cNvCxnSpPr>
                <p:nvPr/>
              </p:nvCxnSpPr>
              <p:spPr>
                <a:xfrm flipV="1">
                  <a:off x="2512864" y="4775097"/>
                  <a:ext cx="1455016" cy="76536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ector de seta reta 23"/>
                <p:cNvCxnSpPr/>
                <p:nvPr/>
              </p:nvCxnSpPr>
              <p:spPr>
                <a:xfrm>
                  <a:off x="2512864" y="5540464"/>
                  <a:ext cx="876722" cy="5056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ector de seta reta 24"/>
                <p:cNvCxnSpPr/>
                <p:nvPr/>
              </p:nvCxnSpPr>
              <p:spPr>
                <a:xfrm flipV="1">
                  <a:off x="2512864" y="4430110"/>
                  <a:ext cx="0" cy="11160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Conector de seta reta 17"/>
              <p:cNvCxnSpPr/>
              <p:nvPr/>
            </p:nvCxnSpPr>
            <p:spPr>
              <a:xfrm flipH="1">
                <a:off x="4235480" y="5454899"/>
                <a:ext cx="1215704" cy="6936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de seta reta 18"/>
              <p:cNvCxnSpPr/>
              <p:nvPr/>
            </p:nvCxnSpPr>
            <p:spPr>
              <a:xfrm>
                <a:off x="5425851" y="5465638"/>
                <a:ext cx="0" cy="698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de seta reta 19"/>
              <p:cNvCxnSpPr/>
              <p:nvPr/>
            </p:nvCxnSpPr>
            <p:spPr>
              <a:xfrm flipH="1" flipV="1">
                <a:off x="4805044" y="5092010"/>
                <a:ext cx="652302" cy="3968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14" name="Objeto 13"/>
            <p:cNvGraphicFramePr>
              <a:graphicFrameLocks noChangeAspect="1"/>
            </p:cNvGraphicFramePr>
            <p:nvPr>
              <p:extLst/>
            </p:nvPr>
          </p:nvGraphicFramePr>
          <p:xfrm>
            <a:off x="6546844" y="4660158"/>
            <a:ext cx="376594" cy="5500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998" name="Equação" r:id="rId6" imgW="164880" imgH="241200" progId="Equation.3">
                    <p:embed/>
                  </p:oleObj>
                </mc:Choice>
                <mc:Fallback>
                  <p:oleObj name="Equação" r:id="rId6" imgW="164880" imgH="241200" progId="Equation.3">
                    <p:embed/>
                    <p:pic>
                      <p:nvPicPr>
                        <p:cNvPr id="14" name="Objeto 13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546844" y="4660158"/>
                          <a:ext cx="376594" cy="5500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to 14"/>
            <p:cNvGraphicFramePr>
              <a:graphicFrameLocks noChangeAspect="1"/>
            </p:cNvGraphicFramePr>
            <p:nvPr>
              <p:extLst/>
            </p:nvPr>
          </p:nvGraphicFramePr>
          <p:xfrm>
            <a:off x="5408617" y="4629693"/>
            <a:ext cx="339441" cy="538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999" name="Equação" r:id="rId8" imgW="152280" imgH="241200" progId="Equation.3">
                    <p:embed/>
                  </p:oleObj>
                </mc:Choice>
                <mc:Fallback>
                  <p:oleObj name="Equação" r:id="rId8" imgW="152280" imgH="241200" progId="Equation.3">
                    <p:embed/>
                    <p:pic>
                      <p:nvPicPr>
                        <p:cNvPr id="15" name="Objeto 14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408617" y="4629693"/>
                          <a:ext cx="339441" cy="5382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to 15"/>
            <p:cNvGraphicFramePr>
              <a:graphicFrameLocks noChangeAspect="1"/>
            </p:cNvGraphicFramePr>
            <p:nvPr>
              <p:extLst/>
            </p:nvPr>
          </p:nvGraphicFramePr>
          <p:xfrm>
            <a:off x="5695707" y="5575803"/>
            <a:ext cx="376594" cy="5940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000" name="Equação" r:id="rId10" imgW="152280" imgH="241200" progId="Equation.3">
                    <p:embed/>
                  </p:oleObj>
                </mc:Choice>
                <mc:Fallback>
                  <p:oleObj name="Equação" r:id="rId10" imgW="152280" imgH="241200" progId="Equation.3">
                    <p:embed/>
                    <p:pic>
                      <p:nvPicPr>
                        <p:cNvPr id="16" name="Objeto 15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695707" y="5575803"/>
                          <a:ext cx="376594" cy="5940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26" name="Conector de seta reta 25"/>
          <p:cNvCxnSpPr/>
          <p:nvPr/>
        </p:nvCxnSpPr>
        <p:spPr>
          <a:xfrm flipV="1">
            <a:off x="5788555" y="4649423"/>
            <a:ext cx="437493" cy="725213"/>
          </a:xfrm>
          <a:prstGeom prst="straightConnector1">
            <a:avLst/>
          </a:prstGeom>
          <a:ln w="412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Objeto 26"/>
          <p:cNvGraphicFramePr>
            <a:graphicFrameLocks noChangeAspect="1"/>
          </p:cNvGraphicFramePr>
          <p:nvPr>
            <p:extLst/>
          </p:nvPr>
        </p:nvGraphicFramePr>
        <p:xfrm>
          <a:off x="6007100" y="5002213"/>
          <a:ext cx="303213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001" name="Equação" r:id="rId12" imgW="203040" imgH="164880" progId="Equation.3">
                  <p:embed/>
                </p:oleObj>
              </mc:Choice>
              <mc:Fallback>
                <p:oleObj name="Equação" r:id="rId12" imgW="203040" imgH="164880" progId="Equation.3">
                  <p:embed/>
                  <p:pic>
                    <p:nvPicPr>
                      <p:cNvPr id="27" name="Objeto 26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007100" y="5002213"/>
                        <a:ext cx="303213" cy="325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4967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75" y="1823913"/>
            <a:ext cx="4899286" cy="448336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Conector de seta reta 9"/>
          <p:cNvCxnSpPr/>
          <p:nvPr/>
        </p:nvCxnSpPr>
        <p:spPr>
          <a:xfrm flipV="1">
            <a:off x="5788555" y="4649423"/>
            <a:ext cx="437493" cy="725213"/>
          </a:xfrm>
          <a:prstGeom prst="straightConnector1">
            <a:avLst/>
          </a:prstGeom>
          <a:ln w="412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8804275"/>
              </p:ext>
            </p:extLst>
          </p:nvPr>
        </p:nvGraphicFramePr>
        <p:xfrm>
          <a:off x="6007100" y="5002213"/>
          <a:ext cx="303213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27" name="Equação" r:id="rId4" imgW="203040" imgH="164880" progId="Equation.3">
                  <p:embed/>
                </p:oleObj>
              </mc:Choice>
              <mc:Fallback>
                <p:oleObj name="Equação" r:id="rId4" imgW="203040" imgH="1648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07100" y="5002213"/>
                        <a:ext cx="303213" cy="325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Conector de seta reta 12"/>
          <p:cNvCxnSpPr/>
          <p:nvPr/>
        </p:nvCxnSpPr>
        <p:spPr>
          <a:xfrm>
            <a:off x="3408948" y="3878083"/>
            <a:ext cx="0" cy="184672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 flipV="1">
            <a:off x="3408947" y="2557070"/>
            <a:ext cx="1673678" cy="1329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>
            <a:off x="3408947" y="3886245"/>
            <a:ext cx="270539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/>
          <p:nvPr/>
        </p:nvCxnSpPr>
        <p:spPr>
          <a:xfrm>
            <a:off x="2563739" y="2162236"/>
            <a:ext cx="537170" cy="4545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/>
              <p:cNvSpPr txBox="1"/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CaixaDe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3" t="52239" r="30863" b="18351"/>
          <a:stretch/>
        </p:blipFill>
        <p:spPr>
          <a:xfrm>
            <a:off x="3956496" y="4065598"/>
            <a:ext cx="1717683" cy="1506810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20" name="Grupo 19"/>
          <p:cNvGrpSpPr/>
          <p:nvPr/>
        </p:nvGrpSpPr>
        <p:grpSpPr>
          <a:xfrm>
            <a:off x="3733269" y="4081257"/>
            <a:ext cx="2164136" cy="1533258"/>
            <a:chOff x="4000389" y="4347061"/>
            <a:chExt cx="3033031" cy="1989054"/>
          </a:xfrm>
        </p:grpSpPr>
        <p:grpSp>
          <p:nvGrpSpPr>
            <p:cNvPr id="21" name="Grupo 20"/>
            <p:cNvGrpSpPr/>
            <p:nvPr/>
          </p:nvGrpSpPr>
          <p:grpSpPr>
            <a:xfrm>
              <a:off x="4000389" y="4347061"/>
              <a:ext cx="3033031" cy="1989054"/>
              <a:chOff x="4000389" y="4347061"/>
              <a:chExt cx="3033031" cy="1989054"/>
            </a:xfrm>
          </p:grpSpPr>
          <p:grpSp>
            <p:nvGrpSpPr>
              <p:cNvPr id="25" name="Grupo 24"/>
              <p:cNvGrpSpPr/>
              <p:nvPr/>
            </p:nvGrpSpPr>
            <p:grpSpPr>
              <a:xfrm>
                <a:off x="4000389" y="4347061"/>
                <a:ext cx="3033031" cy="1989054"/>
                <a:chOff x="1087402" y="4420715"/>
                <a:chExt cx="3033031" cy="1989054"/>
              </a:xfrm>
            </p:grpSpPr>
            <p:sp>
              <p:nvSpPr>
                <p:cNvPr id="29" name="Elipse 28"/>
                <p:cNvSpPr/>
                <p:nvPr/>
              </p:nvSpPr>
              <p:spPr>
                <a:xfrm rot="20044804">
                  <a:off x="1087402" y="4466207"/>
                  <a:ext cx="3033031" cy="194356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" name="Elipse 29"/>
                <p:cNvSpPr/>
                <p:nvPr/>
              </p:nvSpPr>
              <p:spPr>
                <a:xfrm rot="20196374">
                  <a:off x="1934585" y="4420715"/>
                  <a:ext cx="1576122" cy="193317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31" name="Conector de seta reta 30"/>
                <p:cNvCxnSpPr>
                  <a:endCxn id="29" idx="6"/>
                </p:cNvCxnSpPr>
                <p:nvPr/>
              </p:nvCxnSpPr>
              <p:spPr>
                <a:xfrm flipV="1">
                  <a:off x="2512864" y="4775097"/>
                  <a:ext cx="1455016" cy="76536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ector de seta reta 31"/>
                <p:cNvCxnSpPr/>
                <p:nvPr/>
              </p:nvCxnSpPr>
              <p:spPr>
                <a:xfrm>
                  <a:off x="2512864" y="5540464"/>
                  <a:ext cx="876722" cy="5056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ector de seta reta 32"/>
                <p:cNvCxnSpPr/>
                <p:nvPr/>
              </p:nvCxnSpPr>
              <p:spPr>
                <a:xfrm flipV="1">
                  <a:off x="2512864" y="4430110"/>
                  <a:ext cx="0" cy="11160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Conector de seta reta 25"/>
              <p:cNvCxnSpPr/>
              <p:nvPr/>
            </p:nvCxnSpPr>
            <p:spPr>
              <a:xfrm flipH="1">
                <a:off x="4235480" y="5454899"/>
                <a:ext cx="1215704" cy="6936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de seta reta 26"/>
              <p:cNvCxnSpPr/>
              <p:nvPr/>
            </p:nvCxnSpPr>
            <p:spPr>
              <a:xfrm>
                <a:off x="5425851" y="5465638"/>
                <a:ext cx="0" cy="698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de seta reta 27"/>
              <p:cNvCxnSpPr/>
              <p:nvPr/>
            </p:nvCxnSpPr>
            <p:spPr>
              <a:xfrm flipH="1" flipV="1">
                <a:off x="4805044" y="5092010"/>
                <a:ext cx="652302" cy="3968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22" name="Objeto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303301"/>
                </p:ext>
              </p:extLst>
            </p:nvPr>
          </p:nvGraphicFramePr>
          <p:xfrm>
            <a:off x="6546844" y="4660158"/>
            <a:ext cx="376594" cy="5500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528" name="Equação" r:id="rId8" imgW="164880" imgH="241200" progId="Equation.3">
                    <p:embed/>
                  </p:oleObj>
                </mc:Choice>
                <mc:Fallback>
                  <p:oleObj name="Equação" r:id="rId8" imgW="1648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546844" y="4660158"/>
                          <a:ext cx="376594" cy="5500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to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87946017"/>
                </p:ext>
              </p:extLst>
            </p:nvPr>
          </p:nvGraphicFramePr>
          <p:xfrm>
            <a:off x="5408617" y="4629693"/>
            <a:ext cx="339441" cy="538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529" name="Equação" r:id="rId10" imgW="152280" imgH="241200" progId="Equation.3">
                    <p:embed/>
                  </p:oleObj>
                </mc:Choice>
                <mc:Fallback>
                  <p:oleObj name="Equação" r:id="rId10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408617" y="4629693"/>
                          <a:ext cx="339441" cy="5382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to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74552156"/>
                </p:ext>
              </p:extLst>
            </p:nvPr>
          </p:nvGraphicFramePr>
          <p:xfrm>
            <a:off x="5695707" y="5575803"/>
            <a:ext cx="376594" cy="5940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530" name="Equação" r:id="rId12" imgW="152280" imgH="241200" progId="Equation.3">
                    <p:embed/>
                  </p:oleObj>
                </mc:Choice>
                <mc:Fallback>
                  <p:oleObj name="Equação" r:id="rId12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5695707" y="5575803"/>
                          <a:ext cx="376594" cy="5940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Elipse 2"/>
          <p:cNvSpPr/>
          <p:nvPr/>
        </p:nvSpPr>
        <p:spPr>
          <a:xfrm>
            <a:off x="3794877" y="3747263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5" name="Elipse 34"/>
          <p:cNvSpPr/>
          <p:nvPr/>
        </p:nvSpPr>
        <p:spPr>
          <a:xfrm>
            <a:off x="4118721" y="3654743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6" name="Elipse 35"/>
          <p:cNvSpPr/>
          <p:nvPr/>
        </p:nvSpPr>
        <p:spPr>
          <a:xfrm>
            <a:off x="4222137" y="3431599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7" name="Elipse 36"/>
          <p:cNvSpPr/>
          <p:nvPr/>
        </p:nvSpPr>
        <p:spPr>
          <a:xfrm>
            <a:off x="4418073" y="3782651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8" name="Elipse 37"/>
          <p:cNvSpPr/>
          <p:nvPr/>
        </p:nvSpPr>
        <p:spPr>
          <a:xfrm>
            <a:off x="4570473" y="3559507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9" name="Elipse 38"/>
          <p:cNvSpPr/>
          <p:nvPr/>
        </p:nvSpPr>
        <p:spPr>
          <a:xfrm>
            <a:off x="4831721" y="3755443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0" name="Elipse 39"/>
          <p:cNvSpPr/>
          <p:nvPr/>
        </p:nvSpPr>
        <p:spPr>
          <a:xfrm>
            <a:off x="4570473" y="3281931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1" name="Elipse 40"/>
          <p:cNvSpPr/>
          <p:nvPr/>
        </p:nvSpPr>
        <p:spPr>
          <a:xfrm>
            <a:off x="4848049" y="3085995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2" name="Elipse 41"/>
          <p:cNvSpPr/>
          <p:nvPr/>
        </p:nvSpPr>
        <p:spPr>
          <a:xfrm>
            <a:off x="4897033" y="3412555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3" name="Elipse 42"/>
          <p:cNvSpPr/>
          <p:nvPr/>
        </p:nvSpPr>
        <p:spPr>
          <a:xfrm>
            <a:off x="5231757" y="3257439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4" name="Elipse 43"/>
          <p:cNvSpPr/>
          <p:nvPr/>
        </p:nvSpPr>
        <p:spPr>
          <a:xfrm>
            <a:off x="5166445" y="2824747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5" name="Elipse 44"/>
          <p:cNvSpPr/>
          <p:nvPr/>
        </p:nvSpPr>
        <p:spPr>
          <a:xfrm>
            <a:off x="5212713" y="3573119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6" name="Elipse 45"/>
          <p:cNvSpPr/>
          <p:nvPr/>
        </p:nvSpPr>
        <p:spPr>
          <a:xfrm>
            <a:off x="5536557" y="3676535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7" name="Elipse 46"/>
          <p:cNvSpPr/>
          <p:nvPr/>
        </p:nvSpPr>
        <p:spPr>
          <a:xfrm>
            <a:off x="5531109" y="2985311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8" name="Elipse 47"/>
          <p:cNvSpPr/>
          <p:nvPr/>
        </p:nvSpPr>
        <p:spPr>
          <a:xfrm>
            <a:off x="5683509" y="3341811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9" name="Elipse 48"/>
          <p:cNvSpPr/>
          <p:nvPr/>
        </p:nvSpPr>
        <p:spPr>
          <a:xfrm>
            <a:off x="5974697" y="3592179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0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26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6051400" y="2475456"/>
                <a:ext cx="54502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400" y="2475456"/>
                <a:ext cx="545021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396744" y="1829046"/>
                <a:ext cx="1697516" cy="1369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44" y="1829046"/>
                <a:ext cx="1697516" cy="13694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9450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75" y="1823913"/>
            <a:ext cx="4899286" cy="448336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Conector de seta reta 9"/>
          <p:cNvCxnSpPr/>
          <p:nvPr/>
        </p:nvCxnSpPr>
        <p:spPr>
          <a:xfrm flipV="1">
            <a:off x="5788555" y="4649423"/>
            <a:ext cx="437493" cy="725213"/>
          </a:xfrm>
          <a:prstGeom prst="straightConnector1">
            <a:avLst/>
          </a:prstGeom>
          <a:ln w="412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to 10"/>
          <p:cNvGraphicFramePr>
            <a:graphicFrameLocks noChangeAspect="1"/>
          </p:cNvGraphicFramePr>
          <p:nvPr>
            <p:extLst/>
          </p:nvPr>
        </p:nvGraphicFramePr>
        <p:xfrm>
          <a:off x="6007100" y="5002213"/>
          <a:ext cx="303213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30" name="Equação" r:id="rId4" imgW="203040" imgH="164880" progId="Equation.3">
                  <p:embed/>
                </p:oleObj>
              </mc:Choice>
              <mc:Fallback>
                <p:oleObj name="Equação" r:id="rId4" imgW="203040" imgH="164880" progId="Equation.3">
                  <p:embed/>
                  <p:pic>
                    <p:nvPicPr>
                      <p:cNvPr id="11" name="Objeto 1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07100" y="5002213"/>
                        <a:ext cx="303213" cy="325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Conector de seta reta 12"/>
          <p:cNvCxnSpPr/>
          <p:nvPr/>
        </p:nvCxnSpPr>
        <p:spPr>
          <a:xfrm>
            <a:off x="3408948" y="3878083"/>
            <a:ext cx="0" cy="184672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 flipV="1">
            <a:off x="3408947" y="2557070"/>
            <a:ext cx="1673678" cy="1329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>
            <a:off x="3408947" y="3886245"/>
            <a:ext cx="270539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/>
          <p:nvPr/>
        </p:nvCxnSpPr>
        <p:spPr>
          <a:xfrm>
            <a:off x="2563739" y="2162236"/>
            <a:ext cx="537170" cy="4545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/>
              <p:cNvSpPr txBox="1"/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CaixaDe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3" t="52239" r="30863" b="18351"/>
          <a:stretch/>
        </p:blipFill>
        <p:spPr>
          <a:xfrm>
            <a:off x="3956496" y="4065598"/>
            <a:ext cx="1717683" cy="1506810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20" name="Grupo 19"/>
          <p:cNvGrpSpPr/>
          <p:nvPr/>
        </p:nvGrpSpPr>
        <p:grpSpPr>
          <a:xfrm>
            <a:off x="3733269" y="4081257"/>
            <a:ext cx="2164136" cy="1533258"/>
            <a:chOff x="4000389" y="4347061"/>
            <a:chExt cx="3033031" cy="1989054"/>
          </a:xfrm>
        </p:grpSpPr>
        <p:grpSp>
          <p:nvGrpSpPr>
            <p:cNvPr id="21" name="Grupo 20"/>
            <p:cNvGrpSpPr/>
            <p:nvPr/>
          </p:nvGrpSpPr>
          <p:grpSpPr>
            <a:xfrm>
              <a:off x="4000389" y="4347061"/>
              <a:ext cx="3033031" cy="1989054"/>
              <a:chOff x="4000389" y="4347061"/>
              <a:chExt cx="3033031" cy="1989054"/>
            </a:xfrm>
          </p:grpSpPr>
          <p:grpSp>
            <p:nvGrpSpPr>
              <p:cNvPr id="25" name="Grupo 24"/>
              <p:cNvGrpSpPr/>
              <p:nvPr/>
            </p:nvGrpSpPr>
            <p:grpSpPr>
              <a:xfrm>
                <a:off x="4000389" y="4347061"/>
                <a:ext cx="3033031" cy="1989054"/>
                <a:chOff x="1087402" y="4420715"/>
                <a:chExt cx="3033031" cy="1989054"/>
              </a:xfrm>
            </p:grpSpPr>
            <p:sp>
              <p:nvSpPr>
                <p:cNvPr id="29" name="Elipse 28"/>
                <p:cNvSpPr/>
                <p:nvPr/>
              </p:nvSpPr>
              <p:spPr>
                <a:xfrm rot="20044804">
                  <a:off x="1087402" y="4466207"/>
                  <a:ext cx="3033031" cy="194356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" name="Elipse 29"/>
                <p:cNvSpPr/>
                <p:nvPr/>
              </p:nvSpPr>
              <p:spPr>
                <a:xfrm rot="20196374">
                  <a:off x="1934585" y="4420715"/>
                  <a:ext cx="1576122" cy="193317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31" name="Conector de seta reta 30"/>
                <p:cNvCxnSpPr>
                  <a:endCxn id="29" idx="6"/>
                </p:cNvCxnSpPr>
                <p:nvPr/>
              </p:nvCxnSpPr>
              <p:spPr>
                <a:xfrm flipV="1">
                  <a:off x="2512864" y="4775097"/>
                  <a:ext cx="1455016" cy="76536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ector de seta reta 31"/>
                <p:cNvCxnSpPr/>
                <p:nvPr/>
              </p:nvCxnSpPr>
              <p:spPr>
                <a:xfrm>
                  <a:off x="2512864" y="5540464"/>
                  <a:ext cx="876722" cy="5056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ector de seta reta 32"/>
                <p:cNvCxnSpPr/>
                <p:nvPr/>
              </p:nvCxnSpPr>
              <p:spPr>
                <a:xfrm flipV="1">
                  <a:off x="2512864" y="4430110"/>
                  <a:ext cx="0" cy="11160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Conector de seta reta 25"/>
              <p:cNvCxnSpPr/>
              <p:nvPr/>
            </p:nvCxnSpPr>
            <p:spPr>
              <a:xfrm flipH="1">
                <a:off x="4235480" y="5454899"/>
                <a:ext cx="1215704" cy="6936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de seta reta 26"/>
              <p:cNvCxnSpPr/>
              <p:nvPr/>
            </p:nvCxnSpPr>
            <p:spPr>
              <a:xfrm>
                <a:off x="5425851" y="5465638"/>
                <a:ext cx="0" cy="698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de seta reta 27"/>
              <p:cNvCxnSpPr/>
              <p:nvPr/>
            </p:nvCxnSpPr>
            <p:spPr>
              <a:xfrm flipH="1" flipV="1">
                <a:off x="4805044" y="5092010"/>
                <a:ext cx="652302" cy="3968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22" name="Objeto 21"/>
            <p:cNvGraphicFramePr>
              <a:graphicFrameLocks noChangeAspect="1"/>
            </p:cNvGraphicFramePr>
            <p:nvPr>
              <p:extLst/>
            </p:nvPr>
          </p:nvGraphicFramePr>
          <p:xfrm>
            <a:off x="6546844" y="4660158"/>
            <a:ext cx="376594" cy="5500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031" name="Equação" r:id="rId8" imgW="164880" imgH="241200" progId="Equation.3">
                    <p:embed/>
                  </p:oleObj>
                </mc:Choice>
                <mc:Fallback>
                  <p:oleObj name="Equação" r:id="rId8" imgW="164880" imgH="241200" progId="Equation.3">
                    <p:embed/>
                    <p:pic>
                      <p:nvPicPr>
                        <p:cNvPr id="22" name="Objeto 21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546844" y="4660158"/>
                          <a:ext cx="376594" cy="5500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to 22"/>
            <p:cNvGraphicFramePr>
              <a:graphicFrameLocks noChangeAspect="1"/>
            </p:cNvGraphicFramePr>
            <p:nvPr>
              <p:extLst/>
            </p:nvPr>
          </p:nvGraphicFramePr>
          <p:xfrm>
            <a:off x="5408617" y="4629693"/>
            <a:ext cx="339441" cy="538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032" name="Equação" r:id="rId10" imgW="152280" imgH="241200" progId="Equation.3">
                    <p:embed/>
                  </p:oleObj>
                </mc:Choice>
                <mc:Fallback>
                  <p:oleObj name="Equação" r:id="rId10" imgW="152280" imgH="241200" progId="Equation.3">
                    <p:embed/>
                    <p:pic>
                      <p:nvPicPr>
                        <p:cNvPr id="23" name="Objeto 22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408617" y="4629693"/>
                          <a:ext cx="339441" cy="5382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to 23"/>
            <p:cNvGraphicFramePr>
              <a:graphicFrameLocks noChangeAspect="1"/>
            </p:cNvGraphicFramePr>
            <p:nvPr>
              <p:extLst/>
            </p:nvPr>
          </p:nvGraphicFramePr>
          <p:xfrm>
            <a:off x="5695707" y="5575803"/>
            <a:ext cx="376594" cy="5940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033" name="Equação" r:id="rId12" imgW="152280" imgH="241200" progId="Equation.3">
                    <p:embed/>
                  </p:oleObj>
                </mc:Choice>
                <mc:Fallback>
                  <p:oleObj name="Equação" r:id="rId12" imgW="152280" imgH="241200" progId="Equation.3">
                    <p:embed/>
                    <p:pic>
                      <p:nvPicPr>
                        <p:cNvPr id="24" name="Objeto 23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5695707" y="5575803"/>
                          <a:ext cx="376594" cy="5940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Elipse 2"/>
          <p:cNvSpPr/>
          <p:nvPr/>
        </p:nvSpPr>
        <p:spPr>
          <a:xfrm>
            <a:off x="3794877" y="3747263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5" name="Elipse 34"/>
          <p:cNvSpPr/>
          <p:nvPr/>
        </p:nvSpPr>
        <p:spPr>
          <a:xfrm>
            <a:off x="4118721" y="3654743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6" name="Elipse 35"/>
          <p:cNvSpPr/>
          <p:nvPr/>
        </p:nvSpPr>
        <p:spPr>
          <a:xfrm>
            <a:off x="4222137" y="3431599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7" name="Elipse 36"/>
          <p:cNvSpPr/>
          <p:nvPr/>
        </p:nvSpPr>
        <p:spPr>
          <a:xfrm>
            <a:off x="4418073" y="3782651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8" name="Elipse 37"/>
          <p:cNvSpPr/>
          <p:nvPr/>
        </p:nvSpPr>
        <p:spPr>
          <a:xfrm>
            <a:off x="4570473" y="3559507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9" name="Elipse 38"/>
          <p:cNvSpPr/>
          <p:nvPr/>
        </p:nvSpPr>
        <p:spPr>
          <a:xfrm>
            <a:off x="4831721" y="3755443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0" name="Elipse 39"/>
          <p:cNvSpPr/>
          <p:nvPr/>
        </p:nvSpPr>
        <p:spPr>
          <a:xfrm>
            <a:off x="4570473" y="3281931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1" name="Elipse 40"/>
          <p:cNvSpPr/>
          <p:nvPr/>
        </p:nvSpPr>
        <p:spPr>
          <a:xfrm>
            <a:off x="4848049" y="3085995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2" name="Elipse 41"/>
          <p:cNvSpPr/>
          <p:nvPr/>
        </p:nvSpPr>
        <p:spPr>
          <a:xfrm>
            <a:off x="4897033" y="3412555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3" name="Elipse 42"/>
          <p:cNvSpPr/>
          <p:nvPr/>
        </p:nvSpPr>
        <p:spPr>
          <a:xfrm>
            <a:off x="5231757" y="3257439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4" name="Elipse 43"/>
          <p:cNvSpPr/>
          <p:nvPr/>
        </p:nvSpPr>
        <p:spPr>
          <a:xfrm>
            <a:off x="5166445" y="2824747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5" name="Elipse 44"/>
          <p:cNvSpPr/>
          <p:nvPr/>
        </p:nvSpPr>
        <p:spPr>
          <a:xfrm>
            <a:off x="5212713" y="3573119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6" name="Elipse 45"/>
          <p:cNvSpPr/>
          <p:nvPr/>
        </p:nvSpPr>
        <p:spPr>
          <a:xfrm>
            <a:off x="5536557" y="3676535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7" name="Elipse 46"/>
          <p:cNvSpPr/>
          <p:nvPr/>
        </p:nvSpPr>
        <p:spPr>
          <a:xfrm>
            <a:off x="5531109" y="2985311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8" name="Elipse 47"/>
          <p:cNvSpPr/>
          <p:nvPr/>
        </p:nvSpPr>
        <p:spPr>
          <a:xfrm>
            <a:off x="5683509" y="3341811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9" name="Elipse 48"/>
          <p:cNvSpPr/>
          <p:nvPr/>
        </p:nvSpPr>
        <p:spPr>
          <a:xfrm>
            <a:off x="5974697" y="3592179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5983319" y="2974732"/>
                <a:ext cx="78200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i="1" smtClean="0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pt-BR" sz="3200" b="0" i="1" smtClean="0">
                          <a:latin typeface="Cambria Math"/>
                          <a:ea typeface="Cambria Math"/>
                        </a:rPr>
                        <m:t>𝑇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3319" y="2974732"/>
                <a:ext cx="782009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27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aixaDeTexto 50"/>
              <p:cNvSpPr txBox="1"/>
              <p:nvPr/>
            </p:nvSpPr>
            <p:spPr>
              <a:xfrm>
                <a:off x="6051400" y="2475456"/>
                <a:ext cx="54502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1" name="CaixaDeTexto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400" y="2475456"/>
                <a:ext cx="545021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ixaDeTexto 51"/>
              <p:cNvSpPr txBox="1"/>
              <p:nvPr/>
            </p:nvSpPr>
            <p:spPr>
              <a:xfrm>
                <a:off x="396744" y="1829046"/>
                <a:ext cx="1697516" cy="1369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2" name="CaixaDeTexto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44" y="1829046"/>
                <a:ext cx="1697516" cy="13694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186371" y="4019941"/>
                <a:ext cx="1871731" cy="944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71" y="4019941"/>
                <a:ext cx="1871731" cy="94474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7807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75" y="1823913"/>
            <a:ext cx="4899286" cy="448336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Conector de seta reta 4"/>
          <p:cNvCxnSpPr/>
          <p:nvPr/>
        </p:nvCxnSpPr>
        <p:spPr>
          <a:xfrm>
            <a:off x="3408948" y="3878083"/>
            <a:ext cx="0" cy="184672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 flipV="1">
            <a:off x="3408947" y="2557070"/>
            <a:ext cx="1673678" cy="1329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3408947" y="3886245"/>
            <a:ext cx="270539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2563739" y="2162236"/>
            <a:ext cx="537170" cy="4545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3" t="52239" r="30863" b="18351"/>
          <a:stretch/>
        </p:blipFill>
        <p:spPr>
          <a:xfrm>
            <a:off x="3956496" y="4065598"/>
            <a:ext cx="1717683" cy="1506810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1" name="Grupo 10"/>
          <p:cNvGrpSpPr/>
          <p:nvPr/>
        </p:nvGrpSpPr>
        <p:grpSpPr>
          <a:xfrm>
            <a:off x="3733269" y="4081257"/>
            <a:ext cx="2164136" cy="1533258"/>
            <a:chOff x="4000389" y="4347061"/>
            <a:chExt cx="3033031" cy="1989054"/>
          </a:xfrm>
        </p:grpSpPr>
        <p:grpSp>
          <p:nvGrpSpPr>
            <p:cNvPr id="12" name="Grupo 11"/>
            <p:cNvGrpSpPr/>
            <p:nvPr/>
          </p:nvGrpSpPr>
          <p:grpSpPr>
            <a:xfrm>
              <a:off x="4000389" y="4347061"/>
              <a:ext cx="3033031" cy="1989054"/>
              <a:chOff x="4000389" y="4347061"/>
              <a:chExt cx="3033031" cy="1989054"/>
            </a:xfrm>
          </p:grpSpPr>
          <p:grpSp>
            <p:nvGrpSpPr>
              <p:cNvPr id="17" name="Grupo 16"/>
              <p:cNvGrpSpPr/>
              <p:nvPr/>
            </p:nvGrpSpPr>
            <p:grpSpPr>
              <a:xfrm>
                <a:off x="4000389" y="4347061"/>
                <a:ext cx="3033031" cy="1989054"/>
                <a:chOff x="1087402" y="4420715"/>
                <a:chExt cx="3033031" cy="1989054"/>
              </a:xfrm>
            </p:grpSpPr>
            <p:sp>
              <p:nvSpPr>
                <p:cNvPr id="21" name="Elipse 20"/>
                <p:cNvSpPr/>
                <p:nvPr/>
              </p:nvSpPr>
              <p:spPr>
                <a:xfrm rot="20044804">
                  <a:off x="1087402" y="4466207"/>
                  <a:ext cx="3033031" cy="194356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" name="Elipse 21"/>
                <p:cNvSpPr/>
                <p:nvPr/>
              </p:nvSpPr>
              <p:spPr>
                <a:xfrm rot="20196374">
                  <a:off x="1934585" y="4420715"/>
                  <a:ext cx="1576122" cy="193317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23" name="Conector de seta reta 22"/>
                <p:cNvCxnSpPr>
                  <a:endCxn id="21" idx="6"/>
                </p:cNvCxnSpPr>
                <p:nvPr/>
              </p:nvCxnSpPr>
              <p:spPr>
                <a:xfrm flipV="1">
                  <a:off x="2512864" y="4775097"/>
                  <a:ext cx="1455016" cy="76536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ector de seta reta 23"/>
                <p:cNvCxnSpPr/>
                <p:nvPr/>
              </p:nvCxnSpPr>
              <p:spPr>
                <a:xfrm>
                  <a:off x="2512864" y="5540464"/>
                  <a:ext cx="876722" cy="5056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ector de seta reta 24"/>
                <p:cNvCxnSpPr/>
                <p:nvPr/>
              </p:nvCxnSpPr>
              <p:spPr>
                <a:xfrm flipV="1">
                  <a:off x="2512864" y="4430110"/>
                  <a:ext cx="0" cy="11160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Conector de seta reta 17"/>
              <p:cNvCxnSpPr/>
              <p:nvPr/>
            </p:nvCxnSpPr>
            <p:spPr>
              <a:xfrm flipH="1">
                <a:off x="4235480" y="5454899"/>
                <a:ext cx="1215704" cy="6936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de seta reta 18"/>
              <p:cNvCxnSpPr/>
              <p:nvPr/>
            </p:nvCxnSpPr>
            <p:spPr>
              <a:xfrm>
                <a:off x="5425851" y="5465638"/>
                <a:ext cx="0" cy="698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de seta reta 19"/>
              <p:cNvCxnSpPr/>
              <p:nvPr/>
            </p:nvCxnSpPr>
            <p:spPr>
              <a:xfrm flipH="1" flipV="1">
                <a:off x="4805044" y="5092010"/>
                <a:ext cx="652302" cy="3968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14" name="Objeto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31636587"/>
                </p:ext>
              </p:extLst>
            </p:nvPr>
          </p:nvGraphicFramePr>
          <p:xfrm>
            <a:off x="6546844" y="4660158"/>
            <a:ext cx="376594" cy="5500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822" name="Equação" r:id="rId6" imgW="164880" imgH="241200" progId="Equation.3">
                    <p:embed/>
                  </p:oleObj>
                </mc:Choice>
                <mc:Fallback>
                  <p:oleObj name="Equação" r:id="rId6" imgW="1648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546844" y="4660158"/>
                          <a:ext cx="376594" cy="5500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to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3499657"/>
                </p:ext>
              </p:extLst>
            </p:nvPr>
          </p:nvGraphicFramePr>
          <p:xfrm>
            <a:off x="5408617" y="4629693"/>
            <a:ext cx="339441" cy="538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823" name="Equação" r:id="rId8" imgW="152280" imgH="241200" progId="Equation.3">
                    <p:embed/>
                  </p:oleObj>
                </mc:Choice>
                <mc:Fallback>
                  <p:oleObj name="Equação" r:id="rId8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408617" y="4629693"/>
                          <a:ext cx="339441" cy="5382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to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04330496"/>
                </p:ext>
              </p:extLst>
            </p:nvPr>
          </p:nvGraphicFramePr>
          <p:xfrm>
            <a:off x="5695707" y="5575803"/>
            <a:ext cx="376594" cy="5940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824" name="Equação" r:id="rId10" imgW="152280" imgH="241200" progId="Equation.3">
                    <p:embed/>
                  </p:oleObj>
                </mc:Choice>
                <mc:Fallback>
                  <p:oleObj name="Equação" r:id="rId10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695707" y="5575803"/>
                          <a:ext cx="376594" cy="5940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26" name="Conector reto 25"/>
          <p:cNvCxnSpPr/>
          <p:nvPr/>
        </p:nvCxnSpPr>
        <p:spPr>
          <a:xfrm>
            <a:off x="3408948" y="3886245"/>
            <a:ext cx="746673" cy="1057265"/>
          </a:xfrm>
          <a:prstGeom prst="line">
            <a:avLst/>
          </a:prstGeom>
          <a:ln w="349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/>
              <p:cNvSpPr txBox="1"/>
              <p:nvPr/>
            </p:nvSpPr>
            <p:spPr>
              <a:xfrm>
                <a:off x="3523898" y="4470833"/>
                <a:ext cx="3548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/>
                        </a:rPr>
                        <m:t>𝑟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7" name="CaixaDeText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898" y="4470833"/>
                <a:ext cx="354841" cy="369332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/>
              <p:cNvSpPr txBox="1"/>
              <p:nvPr/>
            </p:nvSpPr>
            <p:spPr>
              <a:xfrm>
                <a:off x="561975" y="1795791"/>
                <a:ext cx="1322614" cy="1157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/>
                        </a:rPr>
                        <m:t>𝑟</m:t>
                      </m:r>
                      <m:r>
                        <a:rPr lang="pt-BR" sz="2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8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8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8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8" name="CaixaDe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75" y="1795791"/>
                <a:ext cx="1322614" cy="115743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6054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75" y="1823913"/>
            <a:ext cx="4899286" cy="448336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Conector de seta reta 4"/>
          <p:cNvCxnSpPr/>
          <p:nvPr/>
        </p:nvCxnSpPr>
        <p:spPr>
          <a:xfrm>
            <a:off x="3408948" y="3878083"/>
            <a:ext cx="0" cy="184672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 flipV="1">
            <a:off x="3408947" y="2557070"/>
            <a:ext cx="1673678" cy="1329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3408947" y="3886245"/>
            <a:ext cx="270539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2563739" y="2162236"/>
            <a:ext cx="537170" cy="4545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3" t="52239" r="30863" b="18351"/>
          <a:stretch/>
        </p:blipFill>
        <p:spPr>
          <a:xfrm>
            <a:off x="3956496" y="4065598"/>
            <a:ext cx="1717683" cy="1506810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1" name="Grupo 10"/>
          <p:cNvGrpSpPr/>
          <p:nvPr/>
        </p:nvGrpSpPr>
        <p:grpSpPr>
          <a:xfrm>
            <a:off x="3733269" y="4081257"/>
            <a:ext cx="2164136" cy="1533258"/>
            <a:chOff x="4000389" y="4347061"/>
            <a:chExt cx="3033031" cy="1989054"/>
          </a:xfrm>
        </p:grpSpPr>
        <p:grpSp>
          <p:nvGrpSpPr>
            <p:cNvPr id="12" name="Grupo 11"/>
            <p:cNvGrpSpPr/>
            <p:nvPr/>
          </p:nvGrpSpPr>
          <p:grpSpPr>
            <a:xfrm>
              <a:off x="4000389" y="4347061"/>
              <a:ext cx="3033031" cy="1989054"/>
              <a:chOff x="4000389" y="4347061"/>
              <a:chExt cx="3033031" cy="1989054"/>
            </a:xfrm>
          </p:grpSpPr>
          <p:grpSp>
            <p:nvGrpSpPr>
              <p:cNvPr id="17" name="Grupo 16"/>
              <p:cNvGrpSpPr/>
              <p:nvPr/>
            </p:nvGrpSpPr>
            <p:grpSpPr>
              <a:xfrm>
                <a:off x="4000389" y="4347061"/>
                <a:ext cx="3033031" cy="1989054"/>
                <a:chOff x="1087402" y="4420715"/>
                <a:chExt cx="3033031" cy="1989054"/>
              </a:xfrm>
            </p:grpSpPr>
            <p:sp>
              <p:nvSpPr>
                <p:cNvPr id="21" name="Elipse 20"/>
                <p:cNvSpPr/>
                <p:nvPr/>
              </p:nvSpPr>
              <p:spPr>
                <a:xfrm rot="20044804">
                  <a:off x="1087402" y="4466207"/>
                  <a:ext cx="3033031" cy="194356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" name="Elipse 21"/>
                <p:cNvSpPr/>
                <p:nvPr/>
              </p:nvSpPr>
              <p:spPr>
                <a:xfrm rot="20196374">
                  <a:off x="1934585" y="4420715"/>
                  <a:ext cx="1576122" cy="193317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23" name="Conector de seta reta 22"/>
                <p:cNvCxnSpPr>
                  <a:endCxn id="21" idx="6"/>
                </p:cNvCxnSpPr>
                <p:nvPr/>
              </p:nvCxnSpPr>
              <p:spPr>
                <a:xfrm flipV="1">
                  <a:off x="2512864" y="4775097"/>
                  <a:ext cx="1455016" cy="76536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ector de seta reta 23"/>
                <p:cNvCxnSpPr/>
                <p:nvPr/>
              </p:nvCxnSpPr>
              <p:spPr>
                <a:xfrm>
                  <a:off x="2512864" y="5540464"/>
                  <a:ext cx="876722" cy="5056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ector de seta reta 24"/>
                <p:cNvCxnSpPr/>
                <p:nvPr/>
              </p:nvCxnSpPr>
              <p:spPr>
                <a:xfrm flipV="1">
                  <a:off x="2512864" y="4430110"/>
                  <a:ext cx="0" cy="11160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Conector de seta reta 17"/>
              <p:cNvCxnSpPr/>
              <p:nvPr/>
            </p:nvCxnSpPr>
            <p:spPr>
              <a:xfrm flipH="1">
                <a:off x="4235480" y="5454899"/>
                <a:ext cx="1215704" cy="6936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de seta reta 18"/>
              <p:cNvCxnSpPr/>
              <p:nvPr/>
            </p:nvCxnSpPr>
            <p:spPr>
              <a:xfrm>
                <a:off x="5425851" y="5465638"/>
                <a:ext cx="0" cy="698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de seta reta 19"/>
              <p:cNvCxnSpPr/>
              <p:nvPr/>
            </p:nvCxnSpPr>
            <p:spPr>
              <a:xfrm flipH="1" flipV="1">
                <a:off x="4805044" y="5092010"/>
                <a:ext cx="652302" cy="3968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14" name="Objeto 13"/>
            <p:cNvGraphicFramePr>
              <a:graphicFrameLocks noChangeAspect="1"/>
            </p:cNvGraphicFramePr>
            <p:nvPr>
              <p:extLst/>
            </p:nvPr>
          </p:nvGraphicFramePr>
          <p:xfrm>
            <a:off x="6546844" y="4660158"/>
            <a:ext cx="376594" cy="5500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6470" name="Equação" r:id="rId6" imgW="164880" imgH="241200" progId="Equation.3">
                    <p:embed/>
                  </p:oleObj>
                </mc:Choice>
                <mc:Fallback>
                  <p:oleObj name="Equação" r:id="rId6" imgW="164880" imgH="241200" progId="Equation.3">
                    <p:embed/>
                    <p:pic>
                      <p:nvPicPr>
                        <p:cNvPr id="14" name="Objeto 13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546844" y="4660158"/>
                          <a:ext cx="376594" cy="5500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to 14"/>
            <p:cNvGraphicFramePr>
              <a:graphicFrameLocks noChangeAspect="1"/>
            </p:cNvGraphicFramePr>
            <p:nvPr>
              <p:extLst/>
            </p:nvPr>
          </p:nvGraphicFramePr>
          <p:xfrm>
            <a:off x="5408617" y="4629693"/>
            <a:ext cx="339441" cy="538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6471" name="Equação" r:id="rId8" imgW="152280" imgH="241200" progId="Equation.3">
                    <p:embed/>
                  </p:oleObj>
                </mc:Choice>
                <mc:Fallback>
                  <p:oleObj name="Equação" r:id="rId8" imgW="152280" imgH="241200" progId="Equation.3">
                    <p:embed/>
                    <p:pic>
                      <p:nvPicPr>
                        <p:cNvPr id="15" name="Objeto 14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408617" y="4629693"/>
                          <a:ext cx="339441" cy="5382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to 15"/>
            <p:cNvGraphicFramePr>
              <a:graphicFrameLocks noChangeAspect="1"/>
            </p:cNvGraphicFramePr>
            <p:nvPr>
              <p:extLst/>
            </p:nvPr>
          </p:nvGraphicFramePr>
          <p:xfrm>
            <a:off x="5695707" y="5575803"/>
            <a:ext cx="376594" cy="5940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6472" name="Equação" r:id="rId10" imgW="152280" imgH="241200" progId="Equation.3">
                    <p:embed/>
                  </p:oleObj>
                </mc:Choice>
                <mc:Fallback>
                  <p:oleObj name="Equação" r:id="rId10" imgW="152280" imgH="241200" progId="Equation.3">
                    <p:embed/>
                    <p:pic>
                      <p:nvPicPr>
                        <p:cNvPr id="16" name="Objeto 15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695707" y="5575803"/>
                          <a:ext cx="376594" cy="5940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26" name="Conector reto 25"/>
          <p:cNvCxnSpPr/>
          <p:nvPr/>
        </p:nvCxnSpPr>
        <p:spPr>
          <a:xfrm>
            <a:off x="3408948" y="3886245"/>
            <a:ext cx="746673" cy="1057265"/>
          </a:xfrm>
          <a:prstGeom prst="line">
            <a:avLst/>
          </a:prstGeom>
          <a:ln w="349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/>
              <p:cNvSpPr txBox="1"/>
              <p:nvPr/>
            </p:nvSpPr>
            <p:spPr>
              <a:xfrm>
                <a:off x="3523898" y="4470833"/>
                <a:ext cx="3548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/>
                        </a:rPr>
                        <m:t>𝑟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7" name="CaixaDeText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898" y="4470833"/>
                <a:ext cx="354841" cy="369332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/>
              <p:cNvSpPr txBox="1"/>
              <p:nvPr/>
            </p:nvSpPr>
            <p:spPr>
              <a:xfrm>
                <a:off x="561975" y="1795791"/>
                <a:ext cx="1322614" cy="1157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/>
                        </a:rPr>
                        <m:t>𝑟</m:t>
                      </m:r>
                      <m:r>
                        <a:rPr lang="pt-BR" sz="2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8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8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8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8" name="CaixaDe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75" y="1795791"/>
                <a:ext cx="1322614" cy="115743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ector reto 2"/>
          <p:cNvCxnSpPr/>
          <p:nvPr/>
        </p:nvCxnSpPr>
        <p:spPr>
          <a:xfrm>
            <a:off x="3408947" y="3886245"/>
            <a:ext cx="1352696" cy="1062520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/>
              <p:cNvSpPr txBox="1"/>
              <p:nvPr/>
            </p:nvSpPr>
            <p:spPr>
              <a:xfrm>
                <a:off x="4392640" y="4410002"/>
                <a:ext cx="4112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9" name="CaixaDeTexto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640" y="4410002"/>
                <a:ext cx="411266" cy="369332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/>
              <p:cNvSpPr txBox="1"/>
              <p:nvPr/>
            </p:nvSpPr>
            <p:spPr>
              <a:xfrm>
                <a:off x="400049" y="3979459"/>
                <a:ext cx="1632857" cy="1233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800" b="0" i="1" smtClean="0">
                                        <a:latin typeface="Cambria Math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pt-BR" sz="2800" b="0" i="1" smtClean="0">
                                        <a:latin typeface="Cambria Math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b="0" i="1" smtClean="0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sz="2800" b="0" i="1" smtClean="0">
                                        <a:latin typeface="Cambria Math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30" name="CaixaDeTexto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49" y="3979459"/>
                <a:ext cx="1632857" cy="1233030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2881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3</a:t>
            </a:fld>
            <a:endParaRPr lang="pt-BR"/>
          </a:p>
        </p:txBody>
      </p:sp>
      <p:grpSp>
        <p:nvGrpSpPr>
          <p:cNvPr id="11" name="Grupo 10"/>
          <p:cNvGrpSpPr/>
          <p:nvPr/>
        </p:nvGrpSpPr>
        <p:grpSpPr>
          <a:xfrm>
            <a:off x="4153588" y="2663703"/>
            <a:ext cx="4798534" cy="1854619"/>
            <a:chOff x="4153588" y="2582063"/>
            <a:chExt cx="4798534" cy="1854619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7466" y="2582063"/>
              <a:ext cx="1524656" cy="1854619"/>
            </a:xfrm>
            <a:prstGeom prst="rect">
              <a:avLst/>
            </a:prstGeom>
          </p:spPr>
        </p:pic>
        <p:pic>
          <p:nvPicPr>
            <p:cNvPr id="6" name="Imagem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3" r="7998"/>
            <a:stretch/>
          </p:blipFill>
          <p:spPr>
            <a:xfrm>
              <a:off x="4153588" y="2911654"/>
              <a:ext cx="3273878" cy="1478674"/>
            </a:xfrm>
            <a:prstGeom prst="rect">
              <a:avLst/>
            </a:prstGeom>
          </p:spPr>
        </p:pic>
      </p:grpSp>
      <p:sp>
        <p:nvSpPr>
          <p:cNvPr id="14" name="CaixaDeTexto 13"/>
          <p:cNvSpPr txBox="1"/>
          <p:nvPr/>
        </p:nvSpPr>
        <p:spPr>
          <a:xfrm>
            <a:off x="4608739" y="2176219"/>
            <a:ext cx="2040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Poisson (1824)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1979595" y="3871668"/>
            <a:ext cx="217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Dirichlet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(1839)</a:t>
            </a:r>
          </a:p>
        </p:txBody>
      </p:sp>
      <p:grpSp>
        <p:nvGrpSpPr>
          <p:cNvPr id="10" name="Grupo 9"/>
          <p:cNvGrpSpPr/>
          <p:nvPr/>
        </p:nvGrpSpPr>
        <p:grpSpPr>
          <a:xfrm>
            <a:off x="163292" y="1441404"/>
            <a:ext cx="4090308" cy="1553995"/>
            <a:chOff x="269423" y="1443397"/>
            <a:chExt cx="4090308" cy="1553995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8027" y="1482224"/>
              <a:ext cx="1291704" cy="1515168"/>
            </a:xfrm>
            <a:prstGeom prst="rect">
              <a:avLst/>
            </a:prstGeom>
          </p:spPr>
        </p:pic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423" y="1443397"/>
              <a:ext cx="2642606" cy="15145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2188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ixaDeTexto 3"/>
              <p:cNvSpPr txBox="1"/>
              <p:nvPr/>
            </p:nvSpPr>
            <p:spPr>
              <a:xfrm>
                <a:off x="2241335" y="3916029"/>
                <a:ext cx="419691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3200" i="1">
                                  <a:latin typeface="Cambria Math"/>
                                </a:rPr>
                                <m:t>𝑟</m:t>
                              </m:r>
                              <m:r>
                                <a:rPr lang="pt-BR" sz="32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2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pt-BR" sz="3200" i="1"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3200" i="1">
                          <a:latin typeface="Cambria Math"/>
                        </a:rPr>
                        <m:t>𝐴</m:t>
                      </m:r>
                      <m:d>
                        <m:d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i="1">
                              <a:latin typeface="Cambria Math"/>
                            </a:rPr>
                            <m:t>𝑟</m:t>
                          </m:r>
                          <m:r>
                            <a:rPr lang="pt-BR" sz="32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pt-BR" sz="3200" i="1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pt-BR" sz="3200" i="1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335" y="3916029"/>
                <a:ext cx="4196918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upo 23"/>
          <p:cNvGrpSpPr/>
          <p:nvPr/>
        </p:nvGrpSpPr>
        <p:grpSpPr>
          <a:xfrm>
            <a:off x="2894587" y="1751027"/>
            <a:ext cx="2851159" cy="1865654"/>
            <a:chOff x="4000389" y="4347061"/>
            <a:chExt cx="3033031" cy="1989054"/>
          </a:xfrm>
        </p:grpSpPr>
        <p:grpSp>
          <p:nvGrpSpPr>
            <p:cNvPr id="25" name="Grupo 24"/>
            <p:cNvGrpSpPr/>
            <p:nvPr/>
          </p:nvGrpSpPr>
          <p:grpSpPr>
            <a:xfrm>
              <a:off x="4000389" y="4347061"/>
              <a:ext cx="3033031" cy="1989054"/>
              <a:chOff x="4000389" y="4347061"/>
              <a:chExt cx="3033031" cy="1989054"/>
            </a:xfrm>
          </p:grpSpPr>
          <p:grpSp>
            <p:nvGrpSpPr>
              <p:cNvPr id="29" name="Grupo 28"/>
              <p:cNvGrpSpPr/>
              <p:nvPr/>
            </p:nvGrpSpPr>
            <p:grpSpPr>
              <a:xfrm>
                <a:off x="4000389" y="4347061"/>
                <a:ext cx="3033031" cy="1989054"/>
                <a:chOff x="1087402" y="4420715"/>
                <a:chExt cx="3033031" cy="1989054"/>
              </a:xfrm>
            </p:grpSpPr>
            <p:sp>
              <p:nvSpPr>
                <p:cNvPr id="33" name="Elipse 32"/>
                <p:cNvSpPr/>
                <p:nvPr/>
              </p:nvSpPr>
              <p:spPr>
                <a:xfrm rot="20044804">
                  <a:off x="1087402" y="4466207"/>
                  <a:ext cx="3033031" cy="194356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4" name="Elipse 33"/>
                <p:cNvSpPr/>
                <p:nvPr/>
              </p:nvSpPr>
              <p:spPr>
                <a:xfrm rot="20196374">
                  <a:off x="1934585" y="4420715"/>
                  <a:ext cx="1576122" cy="193317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35" name="Conector de seta reta 34"/>
                <p:cNvCxnSpPr>
                  <a:endCxn id="33" idx="6"/>
                </p:cNvCxnSpPr>
                <p:nvPr/>
              </p:nvCxnSpPr>
              <p:spPr>
                <a:xfrm flipV="1">
                  <a:off x="2512864" y="4775097"/>
                  <a:ext cx="1455016" cy="76536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Conector de seta reta 35"/>
                <p:cNvCxnSpPr/>
                <p:nvPr/>
              </p:nvCxnSpPr>
              <p:spPr>
                <a:xfrm>
                  <a:off x="2512864" y="5540464"/>
                  <a:ext cx="876722" cy="5056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ector de seta reta 36"/>
                <p:cNvCxnSpPr/>
                <p:nvPr/>
              </p:nvCxnSpPr>
              <p:spPr>
                <a:xfrm flipV="1">
                  <a:off x="2512864" y="4430110"/>
                  <a:ext cx="0" cy="11160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" name="Conector de seta reta 29"/>
              <p:cNvCxnSpPr/>
              <p:nvPr/>
            </p:nvCxnSpPr>
            <p:spPr>
              <a:xfrm flipH="1">
                <a:off x="4235480" y="5454899"/>
                <a:ext cx="1215704" cy="6936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de seta reta 30"/>
              <p:cNvCxnSpPr/>
              <p:nvPr/>
            </p:nvCxnSpPr>
            <p:spPr>
              <a:xfrm>
                <a:off x="5425851" y="5465638"/>
                <a:ext cx="0" cy="698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de seta reta 31"/>
              <p:cNvCxnSpPr/>
              <p:nvPr/>
            </p:nvCxnSpPr>
            <p:spPr>
              <a:xfrm flipH="1" flipV="1">
                <a:off x="4805044" y="5092010"/>
                <a:ext cx="652302" cy="3968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26" name="Objeto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248394"/>
                </p:ext>
              </p:extLst>
            </p:nvPr>
          </p:nvGraphicFramePr>
          <p:xfrm>
            <a:off x="6546844" y="4660158"/>
            <a:ext cx="376594" cy="5500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598" name="Equação" r:id="rId4" imgW="164880" imgH="241200" progId="Equation.3">
                    <p:embed/>
                  </p:oleObj>
                </mc:Choice>
                <mc:Fallback>
                  <p:oleObj name="Equação" r:id="rId4" imgW="1648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546844" y="4660158"/>
                          <a:ext cx="376594" cy="5500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to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24299400"/>
                </p:ext>
              </p:extLst>
            </p:nvPr>
          </p:nvGraphicFramePr>
          <p:xfrm>
            <a:off x="5408617" y="4629693"/>
            <a:ext cx="339441" cy="538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599" name="Equação" r:id="rId6" imgW="152280" imgH="241200" progId="Equation.3">
                    <p:embed/>
                  </p:oleObj>
                </mc:Choice>
                <mc:Fallback>
                  <p:oleObj name="Equação" r:id="rId6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408617" y="4629693"/>
                          <a:ext cx="339441" cy="5382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to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31134311"/>
                </p:ext>
              </p:extLst>
            </p:nvPr>
          </p:nvGraphicFramePr>
          <p:xfrm>
            <a:off x="5695707" y="5575803"/>
            <a:ext cx="376594" cy="5940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600" name="Equação" r:id="rId8" imgW="152280" imgH="241200" progId="Equation.3">
                    <p:embed/>
                  </p:oleObj>
                </mc:Choice>
                <mc:Fallback>
                  <p:oleObj name="Equação" r:id="rId8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695707" y="5575803"/>
                          <a:ext cx="376594" cy="5940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9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14238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2241335" y="3916029"/>
                <a:ext cx="419691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3200" i="1">
                                  <a:latin typeface="Cambria Math"/>
                                </a:rPr>
                                <m:t>𝑟</m:t>
                              </m:r>
                              <m:r>
                                <a:rPr lang="pt-BR" sz="32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2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pt-BR" sz="3200" i="1"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3200" b="0" i="1" smtClean="0">
                          <a:latin typeface="Cambria Math"/>
                        </a:rPr>
                        <m:t>𝐴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/>
                            </a:rPr>
                            <m:t>𝑟</m:t>
                          </m:r>
                          <m:r>
                            <a:rPr lang="pt-BR" sz="32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pt-BR" sz="3200" b="0" i="1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335" y="3916029"/>
                <a:ext cx="4196918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upo 23"/>
          <p:cNvGrpSpPr/>
          <p:nvPr/>
        </p:nvGrpSpPr>
        <p:grpSpPr>
          <a:xfrm>
            <a:off x="2894587" y="1751027"/>
            <a:ext cx="2851159" cy="1865654"/>
            <a:chOff x="4000389" y="4347061"/>
            <a:chExt cx="3033031" cy="1989054"/>
          </a:xfrm>
        </p:grpSpPr>
        <p:grpSp>
          <p:nvGrpSpPr>
            <p:cNvPr id="25" name="Grupo 24"/>
            <p:cNvGrpSpPr/>
            <p:nvPr/>
          </p:nvGrpSpPr>
          <p:grpSpPr>
            <a:xfrm>
              <a:off x="4000389" y="4347061"/>
              <a:ext cx="3033031" cy="1989054"/>
              <a:chOff x="4000389" y="4347061"/>
              <a:chExt cx="3033031" cy="1989054"/>
            </a:xfrm>
          </p:grpSpPr>
          <p:grpSp>
            <p:nvGrpSpPr>
              <p:cNvPr id="29" name="Grupo 28"/>
              <p:cNvGrpSpPr/>
              <p:nvPr/>
            </p:nvGrpSpPr>
            <p:grpSpPr>
              <a:xfrm>
                <a:off x="4000389" y="4347061"/>
                <a:ext cx="3033031" cy="1989054"/>
                <a:chOff x="1087402" y="4420715"/>
                <a:chExt cx="3033031" cy="1989054"/>
              </a:xfrm>
            </p:grpSpPr>
            <p:sp>
              <p:nvSpPr>
                <p:cNvPr id="33" name="Elipse 32"/>
                <p:cNvSpPr/>
                <p:nvPr/>
              </p:nvSpPr>
              <p:spPr>
                <a:xfrm rot="20044804">
                  <a:off x="1087402" y="4466207"/>
                  <a:ext cx="3033031" cy="194356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4" name="Elipse 33"/>
                <p:cNvSpPr/>
                <p:nvPr/>
              </p:nvSpPr>
              <p:spPr>
                <a:xfrm rot="20196374">
                  <a:off x="1934585" y="4420715"/>
                  <a:ext cx="1576122" cy="193317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35" name="Conector de seta reta 34"/>
                <p:cNvCxnSpPr>
                  <a:endCxn id="33" idx="6"/>
                </p:cNvCxnSpPr>
                <p:nvPr/>
              </p:nvCxnSpPr>
              <p:spPr>
                <a:xfrm flipV="1">
                  <a:off x="2512864" y="4775097"/>
                  <a:ext cx="1455016" cy="76536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Conector de seta reta 35"/>
                <p:cNvCxnSpPr/>
                <p:nvPr/>
              </p:nvCxnSpPr>
              <p:spPr>
                <a:xfrm>
                  <a:off x="2512864" y="5540464"/>
                  <a:ext cx="876722" cy="5056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ector de seta reta 36"/>
                <p:cNvCxnSpPr/>
                <p:nvPr/>
              </p:nvCxnSpPr>
              <p:spPr>
                <a:xfrm flipV="1">
                  <a:off x="2512864" y="4430110"/>
                  <a:ext cx="0" cy="11160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" name="Conector de seta reta 29"/>
              <p:cNvCxnSpPr/>
              <p:nvPr/>
            </p:nvCxnSpPr>
            <p:spPr>
              <a:xfrm flipH="1">
                <a:off x="4235480" y="5454899"/>
                <a:ext cx="1215704" cy="6936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de seta reta 30"/>
              <p:cNvCxnSpPr/>
              <p:nvPr/>
            </p:nvCxnSpPr>
            <p:spPr>
              <a:xfrm>
                <a:off x="5425851" y="5465638"/>
                <a:ext cx="0" cy="698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de seta reta 31"/>
              <p:cNvCxnSpPr/>
              <p:nvPr/>
            </p:nvCxnSpPr>
            <p:spPr>
              <a:xfrm flipH="1" flipV="1">
                <a:off x="4805044" y="5092010"/>
                <a:ext cx="652302" cy="3968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26" name="Objeto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61265326"/>
                </p:ext>
              </p:extLst>
            </p:nvPr>
          </p:nvGraphicFramePr>
          <p:xfrm>
            <a:off x="6546844" y="4660158"/>
            <a:ext cx="376594" cy="5500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867" name="Equação" r:id="rId4" imgW="164880" imgH="241200" progId="Equation.3">
                    <p:embed/>
                  </p:oleObj>
                </mc:Choice>
                <mc:Fallback>
                  <p:oleObj name="Equação" r:id="rId4" imgW="1648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546844" y="4660158"/>
                          <a:ext cx="376594" cy="5500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to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03775050"/>
                </p:ext>
              </p:extLst>
            </p:nvPr>
          </p:nvGraphicFramePr>
          <p:xfrm>
            <a:off x="5408617" y="4629693"/>
            <a:ext cx="339441" cy="538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868" name="Equação" r:id="rId6" imgW="152280" imgH="241200" progId="Equation.3">
                    <p:embed/>
                  </p:oleObj>
                </mc:Choice>
                <mc:Fallback>
                  <p:oleObj name="Equação" r:id="rId6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408617" y="4629693"/>
                          <a:ext cx="339441" cy="5382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to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74946013"/>
                </p:ext>
              </p:extLst>
            </p:nvPr>
          </p:nvGraphicFramePr>
          <p:xfrm>
            <a:off x="5695707" y="5575803"/>
            <a:ext cx="376594" cy="5940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869" name="Equação" r:id="rId8" imgW="152280" imgH="241200" progId="Equation.3">
                    <p:embed/>
                  </p:oleObj>
                </mc:Choice>
                <mc:Fallback>
                  <p:oleObj name="Equação" r:id="rId8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695707" y="5575803"/>
                          <a:ext cx="376594" cy="5940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/>
              <p:cNvSpPr txBox="1"/>
              <p:nvPr/>
            </p:nvSpPr>
            <p:spPr>
              <a:xfrm>
                <a:off x="1944939" y="4682381"/>
                <a:ext cx="4579267" cy="1287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/>
                        </a:rPr>
                        <m:t>𝐴</m:t>
                      </m:r>
                      <m:r>
                        <a:rPr lang="pt-BR" sz="2800" b="0" i="1" smtClean="0">
                          <a:latin typeface="Cambria Math"/>
                        </a:rPr>
                        <m:t>=</m:t>
                      </m:r>
                      <m:r>
                        <a:rPr lang="pt-BR" sz="2800" b="0" i="1" smtClean="0">
                          <a:latin typeface="Cambria Math"/>
                        </a:rPr>
                        <m:t>𝑉</m:t>
                      </m:r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8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pt-BR" sz="2800" b="0" i="1" smtClean="0">
                                        <a:latin typeface="Cambria Math"/>
                                      </a:rPr>
                                      <m:t>−2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pt-BR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8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pt-BR" sz="2800" b="0" i="1" smtClean="0">
                                        <a:latin typeface="Cambria Math"/>
                                      </a:rPr>
                                      <m:t>−2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pt-BR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800" b="0" i="1" smtClean="0">
                                        <a:latin typeface="Cambria Math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pt-BR" sz="2800" b="0" i="1" smtClean="0">
                                        <a:latin typeface="Cambria Math"/>
                                      </a:rPr>
                                      <m:t>−2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b="0" i="1" smtClean="0">
                              <a:latin typeface="Cambria Math"/>
                            </a:rPr>
                            <m:t>𝑉</m:t>
                          </m:r>
                        </m:e>
                        <m:sup>
                          <m:r>
                            <a:rPr lang="pt-BR" sz="28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939" y="4682381"/>
                <a:ext cx="4579267" cy="1287019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1631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p:grpSp>
        <p:nvGrpSpPr>
          <p:cNvPr id="67" name="Agrupar 66"/>
          <p:cNvGrpSpPr/>
          <p:nvPr/>
        </p:nvGrpSpPr>
        <p:grpSpPr>
          <a:xfrm>
            <a:off x="695731" y="1518532"/>
            <a:ext cx="4158979" cy="4483369"/>
            <a:chOff x="695731" y="1518532"/>
            <a:chExt cx="4158979" cy="4483369"/>
          </a:xfrm>
        </p:grpSpPr>
        <p:pic>
          <p:nvPicPr>
            <p:cNvPr id="13" name="Imagem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10"/>
            <a:stretch/>
          </p:blipFill>
          <p:spPr>
            <a:xfrm>
              <a:off x="695731" y="1518532"/>
              <a:ext cx="4158979" cy="448336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cxnSp>
          <p:nvCxnSpPr>
            <p:cNvPr id="5" name="Conector de seta reta 4"/>
            <p:cNvCxnSpPr/>
            <p:nvPr/>
          </p:nvCxnSpPr>
          <p:spPr>
            <a:xfrm>
              <a:off x="1131798" y="3572702"/>
              <a:ext cx="0" cy="18467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de seta reta 5"/>
            <p:cNvCxnSpPr/>
            <p:nvPr/>
          </p:nvCxnSpPr>
          <p:spPr>
            <a:xfrm flipV="1">
              <a:off x="1131797" y="2251689"/>
              <a:ext cx="1673678" cy="13291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de seta reta 6"/>
            <p:cNvCxnSpPr/>
            <p:nvPr/>
          </p:nvCxnSpPr>
          <p:spPr>
            <a:xfrm>
              <a:off x="1131797" y="3580864"/>
              <a:ext cx="270539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Imagem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73" t="52239" r="30863" b="18351"/>
            <a:stretch/>
          </p:blipFill>
          <p:spPr>
            <a:xfrm>
              <a:off x="1679346" y="3760217"/>
              <a:ext cx="1717683" cy="150681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grpSp>
          <p:nvGrpSpPr>
            <p:cNvPr id="11" name="Grupo 10"/>
            <p:cNvGrpSpPr/>
            <p:nvPr/>
          </p:nvGrpSpPr>
          <p:grpSpPr>
            <a:xfrm>
              <a:off x="1456119" y="3775876"/>
              <a:ext cx="2164136" cy="1533258"/>
              <a:chOff x="4000389" y="4347061"/>
              <a:chExt cx="3033031" cy="1989054"/>
            </a:xfrm>
          </p:grpSpPr>
          <p:grpSp>
            <p:nvGrpSpPr>
              <p:cNvPr id="12" name="Grupo 11"/>
              <p:cNvGrpSpPr/>
              <p:nvPr/>
            </p:nvGrpSpPr>
            <p:grpSpPr>
              <a:xfrm>
                <a:off x="4000389" y="4347061"/>
                <a:ext cx="3033031" cy="1989054"/>
                <a:chOff x="4000389" y="4347061"/>
                <a:chExt cx="3033031" cy="1989054"/>
              </a:xfrm>
            </p:grpSpPr>
            <p:grpSp>
              <p:nvGrpSpPr>
                <p:cNvPr id="17" name="Grupo 16"/>
                <p:cNvGrpSpPr/>
                <p:nvPr/>
              </p:nvGrpSpPr>
              <p:grpSpPr>
                <a:xfrm>
                  <a:off x="4000389" y="4347061"/>
                  <a:ext cx="3033031" cy="1989054"/>
                  <a:chOff x="1087402" y="4420715"/>
                  <a:chExt cx="3033031" cy="1989054"/>
                </a:xfrm>
              </p:grpSpPr>
              <p:sp>
                <p:nvSpPr>
                  <p:cNvPr id="21" name="Elipse 20"/>
                  <p:cNvSpPr/>
                  <p:nvPr/>
                </p:nvSpPr>
                <p:spPr>
                  <a:xfrm rot="20044804">
                    <a:off x="1087402" y="4466207"/>
                    <a:ext cx="3033031" cy="1943562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ln>
                        <a:solidFill>
                          <a:schemeClr val="bg1"/>
                        </a:solidFill>
                      </a:ln>
                    </a:endParaRPr>
                  </a:p>
                </p:txBody>
              </p:sp>
              <p:sp>
                <p:nvSpPr>
                  <p:cNvPr id="22" name="Elipse 21"/>
                  <p:cNvSpPr/>
                  <p:nvPr/>
                </p:nvSpPr>
                <p:spPr>
                  <a:xfrm rot="20196374">
                    <a:off x="1934585" y="4420715"/>
                    <a:ext cx="1576122" cy="1933170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6350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ln>
                        <a:solidFill>
                          <a:schemeClr val="bg1"/>
                        </a:solidFill>
                      </a:ln>
                    </a:endParaRPr>
                  </a:p>
                </p:txBody>
              </p:sp>
              <p:cxnSp>
                <p:nvCxnSpPr>
                  <p:cNvPr id="23" name="Conector de seta reta 22"/>
                  <p:cNvCxnSpPr>
                    <a:endCxn id="21" idx="6"/>
                  </p:cNvCxnSpPr>
                  <p:nvPr/>
                </p:nvCxnSpPr>
                <p:spPr>
                  <a:xfrm flipV="1">
                    <a:off x="2512864" y="4775097"/>
                    <a:ext cx="1455016" cy="765368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Conector de seta reta 23"/>
                  <p:cNvCxnSpPr/>
                  <p:nvPr/>
                </p:nvCxnSpPr>
                <p:spPr>
                  <a:xfrm>
                    <a:off x="2512864" y="5540464"/>
                    <a:ext cx="876722" cy="505612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Conector de seta reta 24"/>
                  <p:cNvCxnSpPr/>
                  <p:nvPr/>
                </p:nvCxnSpPr>
                <p:spPr>
                  <a:xfrm flipV="1">
                    <a:off x="2512864" y="4430110"/>
                    <a:ext cx="0" cy="111600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8" name="Conector de seta reta 17"/>
                <p:cNvCxnSpPr/>
                <p:nvPr/>
              </p:nvCxnSpPr>
              <p:spPr>
                <a:xfrm flipH="1">
                  <a:off x="4235480" y="5454899"/>
                  <a:ext cx="1215704" cy="69364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ector de seta reta 18"/>
                <p:cNvCxnSpPr/>
                <p:nvPr/>
              </p:nvCxnSpPr>
              <p:spPr>
                <a:xfrm>
                  <a:off x="5425851" y="5465638"/>
                  <a:ext cx="0" cy="6986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Conector de seta reta 19"/>
                <p:cNvCxnSpPr/>
                <p:nvPr/>
              </p:nvCxnSpPr>
              <p:spPr>
                <a:xfrm flipH="1" flipV="1">
                  <a:off x="4805044" y="5092010"/>
                  <a:ext cx="652302" cy="3968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aphicFrame>
            <p:nvGraphicFramePr>
              <p:cNvPr id="14" name="Objeto 1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35121775"/>
                  </p:ext>
                </p:extLst>
              </p:nvPr>
            </p:nvGraphicFramePr>
            <p:xfrm>
              <a:off x="6546844" y="4660158"/>
              <a:ext cx="376594" cy="55006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9371" name="Equação" r:id="rId5" imgW="164880" imgH="241200" progId="Equation.3">
                      <p:embed/>
                    </p:oleObj>
                  </mc:Choice>
                  <mc:Fallback>
                    <p:oleObj name="Equação" r:id="rId5" imgW="164880" imgH="2412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6546844" y="4660158"/>
                            <a:ext cx="376594" cy="550064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" name="Objeto 1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5674459"/>
                  </p:ext>
                </p:extLst>
              </p:nvPr>
            </p:nvGraphicFramePr>
            <p:xfrm>
              <a:off x="5408617" y="4629693"/>
              <a:ext cx="339441" cy="5382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9372" name="Equação" r:id="rId7" imgW="152280" imgH="241200" progId="Equation.3">
                      <p:embed/>
                    </p:oleObj>
                  </mc:Choice>
                  <mc:Fallback>
                    <p:oleObj name="Equação" r:id="rId7" imgW="152280" imgH="2412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5408617" y="4629693"/>
                            <a:ext cx="339441" cy="53821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" name="Objeto 1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53773162"/>
                  </p:ext>
                </p:extLst>
              </p:nvPr>
            </p:nvGraphicFramePr>
            <p:xfrm>
              <a:off x="5695707" y="5575803"/>
              <a:ext cx="376594" cy="5940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9373" name="Equação" r:id="rId9" imgW="152280" imgH="241200" progId="Equation.3">
                      <p:embed/>
                    </p:oleObj>
                  </mc:Choice>
                  <mc:Fallback>
                    <p:oleObj name="Equação" r:id="rId9" imgW="152280" imgH="2412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5695707" y="5575803"/>
                            <a:ext cx="376594" cy="59406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3" name="Grupo 2"/>
          <p:cNvGrpSpPr/>
          <p:nvPr/>
        </p:nvGrpSpPr>
        <p:grpSpPr>
          <a:xfrm>
            <a:off x="5628836" y="2917625"/>
            <a:ext cx="3041636" cy="2111157"/>
            <a:chOff x="4616464" y="2348562"/>
            <a:chExt cx="4566352" cy="2988000"/>
          </a:xfrm>
        </p:grpSpPr>
        <p:grpSp>
          <p:nvGrpSpPr>
            <p:cNvPr id="26" name="Group 8"/>
            <p:cNvGrpSpPr/>
            <p:nvPr/>
          </p:nvGrpSpPr>
          <p:grpSpPr>
            <a:xfrm>
              <a:off x="4616464" y="2348562"/>
              <a:ext cx="4566352" cy="2988000"/>
              <a:chOff x="3263892" y="2954152"/>
              <a:chExt cx="4566352" cy="2988000"/>
            </a:xfrm>
          </p:grpSpPr>
          <p:grpSp>
            <p:nvGrpSpPr>
              <p:cNvPr id="27" name="Grupo 26"/>
              <p:cNvGrpSpPr>
                <a:grpSpLocks noChangeAspect="1"/>
              </p:cNvGrpSpPr>
              <p:nvPr/>
            </p:nvGrpSpPr>
            <p:grpSpPr>
              <a:xfrm>
                <a:off x="3263892" y="2954152"/>
                <a:ext cx="4566352" cy="2988000"/>
                <a:chOff x="4000389" y="4347061"/>
                <a:chExt cx="3033031" cy="1989054"/>
              </a:xfrm>
            </p:grpSpPr>
            <p:grpSp>
              <p:nvGrpSpPr>
                <p:cNvPr id="31" name="Grupo 30"/>
                <p:cNvGrpSpPr/>
                <p:nvPr/>
              </p:nvGrpSpPr>
              <p:grpSpPr>
                <a:xfrm>
                  <a:off x="4000389" y="4347061"/>
                  <a:ext cx="3033031" cy="1989054"/>
                  <a:chOff x="4000389" y="4347061"/>
                  <a:chExt cx="3033031" cy="1989054"/>
                </a:xfrm>
              </p:grpSpPr>
              <p:grpSp>
                <p:nvGrpSpPr>
                  <p:cNvPr id="35" name="Grupo 34"/>
                  <p:cNvGrpSpPr/>
                  <p:nvPr/>
                </p:nvGrpSpPr>
                <p:grpSpPr>
                  <a:xfrm>
                    <a:off x="4000389" y="4347061"/>
                    <a:ext cx="3033031" cy="1989054"/>
                    <a:chOff x="1087402" y="4420715"/>
                    <a:chExt cx="3033031" cy="1989054"/>
                  </a:xfrm>
                </p:grpSpPr>
                <p:sp>
                  <p:nvSpPr>
                    <p:cNvPr id="39" name="Elipse 38"/>
                    <p:cNvSpPr/>
                    <p:nvPr/>
                  </p:nvSpPr>
                  <p:spPr>
                    <a:xfrm rot="20044804">
                      <a:off x="1087402" y="4466207"/>
                      <a:ext cx="3033031" cy="1943562"/>
                    </a:xfrm>
                    <a:prstGeom prst="ellipse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0" name="Elipse 39"/>
                    <p:cNvSpPr/>
                    <p:nvPr/>
                  </p:nvSpPr>
                  <p:spPr>
                    <a:xfrm rot="20196374">
                      <a:off x="1934585" y="4420715"/>
                      <a:ext cx="1576122" cy="1933170"/>
                    </a:xfrm>
                    <a:prstGeom prst="ellipse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6350">
                      <a:solidFill>
                        <a:schemeClr val="tx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cxnSp>
                  <p:nvCxnSpPr>
                    <p:cNvPr id="41" name="Conector de seta reta 40"/>
                    <p:cNvCxnSpPr>
                      <a:endCxn id="39" idx="6"/>
                    </p:cNvCxnSpPr>
                    <p:nvPr/>
                  </p:nvCxnSpPr>
                  <p:spPr>
                    <a:xfrm flipV="1">
                      <a:off x="2512864" y="4775097"/>
                      <a:ext cx="1455016" cy="765368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" name="Conector de seta reta 41"/>
                    <p:cNvCxnSpPr/>
                    <p:nvPr/>
                  </p:nvCxnSpPr>
                  <p:spPr>
                    <a:xfrm>
                      <a:off x="2512864" y="5540464"/>
                      <a:ext cx="876722" cy="505612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" name="Conector de seta reta 42"/>
                    <p:cNvCxnSpPr/>
                    <p:nvPr/>
                  </p:nvCxnSpPr>
                  <p:spPr>
                    <a:xfrm flipV="1">
                      <a:off x="2512864" y="4446413"/>
                      <a:ext cx="0" cy="1116000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6" name="Conector de seta reta 35"/>
                  <p:cNvCxnSpPr/>
                  <p:nvPr/>
                </p:nvCxnSpPr>
                <p:spPr>
                  <a:xfrm flipH="1">
                    <a:off x="4235480" y="5459433"/>
                    <a:ext cx="1215704" cy="693645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Conector de seta reta 36"/>
                  <p:cNvCxnSpPr/>
                  <p:nvPr/>
                </p:nvCxnSpPr>
                <p:spPr>
                  <a:xfrm>
                    <a:off x="5425851" y="5465638"/>
                    <a:ext cx="0" cy="69868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Conector de seta reta 37"/>
                  <p:cNvCxnSpPr/>
                  <p:nvPr/>
                </p:nvCxnSpPr>
                <p:spPr>
                  <a:xfrm flipH="1" flipV="1">
                    <a:off x="4805044" y="5092010"/>
                    <a:ext cx="652302" cy="396878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aphicFrame>
              <p:nvGraphicFramePr>
                <p:cNvPr id="32" name="Objeto 31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72752918"/>
                    </p:ext>
                  </p:extLst>
                </p:nvPr>
              </p:nvGraphicFramePr>
              <p:xfrm>
                <a:off x="5690681" y="5219653"/>
                <a:ext cx="214330" cy="30306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9374" name="Equação" r:id="rId11" imgW="152280" imgH="215640" progId="Equation.3">
                        <p:embed/>
                      </p:oleObj>
                    </mc:Choice>
                    <mc:Fallback>
                      <p:oleObj name="Equação" r:id="rId11" imgW="152280" imgH="21564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690681" y="5219653"/>
                              <a:ext cx="214330" cy="303062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3" name="Objeto 32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3089674"/>
                    </p:ext>
                  </p:extLst>
                </p:nvPr>
              </p:nvGraphicFramePr>
              <p:xfrm>
                <a:off x="5422022" y="4951998"/>
                <a:ext cx="241271" cy="31593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9375" name="Equação" r:id="rId13" imgW="164880" imgH="215640" progId="Equation.3">
                        <p:embed/>
                      </p:oleObj>
                    </mc:Choice>
                    <mc:Fallback>
                      <p:oleObj name="Equação" r:id="rId13" imgW="164880" imgH="21564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422022" y="4951998"/>
                              <a:ext cx="241271" cy="31593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4" name="Objeto 33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668278491"/>
                    </p:ext>
                  </p:extLst>
                </p:nvPr>
              </p:nvGraphicFramePr>
              <p:xfrm>
                <a:off x="5466068" y="5499685"/>
                <a:ext cx="243722" cy="33728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9376" name="Equação" r:id="rId15" imgW="164880" imgH="228600" progId="Equation.3">
                        <p:embed/>
                      </p:oleObj>
                    </mc:Choice>
                    <mc:Fallback>
                      <p:oleObj name="Equação" r:id="rId15" imgW="164880" imgH="22860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1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466068" y="5499685"/>
                              <a:ext cx="243722" cy="337282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cxnSp>
            <p:nvCxnSpPr>
              <p:cNvPr id="28" name="Conector de seta reta 27"/>
              <p:cNvCxnSpPr/>
              <p:nvPr/>
            </p:nvCxnSpPr>
            <p:spPr>
              <a:xfrm flipV="1">
                <a:off x="5423595" y="4234735"/>
                <a:ext cx="0" cy="415459"/>
              </a:xfrm>
              <a:prstGeom prst="straightConnector1">
                <a:avLst/>
              </a:prstGeom>
              <a:ln w="3492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de seta reta 28"/>
              <p:cNvCxnSpPr/>
              <p:nvPr/>
            </p:nvCxnSpPr>
            <p:spPr>
              <a:xfrm flipV="1">
                <a:off x="5416833" y="4398013"/>
                <a:ext cx="436961" cy="244654"/>
              </a:xfrm>
              <a:prstGeom prst="straightConnector1">
                <a:avLst/>
              </a:prstGeom>
              <a:ln w="3492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de seta reta 29"/>
              <p:cNvCxnSpPr/>
              <p:nvPr/>
            </p:nvCxnSpPr>
            <p:spPr>
              <a:xfrm>
                <a:off x="5407269" y="4625383"/>
                <a:ext cx="381217" cy="227370"/>
              </a:xfrm>
              <a:prstGeom prst="straightConnector1">
                <a:avLst/>
              </a:prstGeom>
              <a:ln w="3492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44" name="Objeto 6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89955183"/>
                </p:ext>
              </p:extLst>
            </p:nvPr>
          </p:nvGraphicFramePr>
          <p:xfrm>
            <a:off x="8583525" y="2999806"/>
            <a:ext cx="355600" cy="517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377" name="Equação" r:id="rId17" imgW="164880" imgH="241200" progId="Equation.3">
                    <p:embed/>
                  </p:oleObj>
                </mc:Choice>
                <mc:Fallback>
                  <p:oleObj name="Equação" r:id="rId17" imgW="1648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8583525" y="2999806"/>
                          <a:ext cx="355600" cy="5175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" name="Objeto 6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22544572"/>
                </p:ext>
              </p:extLst>
            </p:nvPr>
          </p:nvGraphicFramePr>
          <p:xfrm>
            <a:off x="6781712" y="2526731"/>
            <a:ext cx="319088" cy="504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378" name="Equação" r:id="rId19" imgW="152280" imgH="241200" progId="Equation.3">
                    <p:embed/>
                  </p:oleObj>
                </mc:Choice>
                <mc:Fallback>
                  <p:oleObj name="Equação" r:id="rId19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6781712" y="2526731"/>
                          <a:ext cx="319088" cy="504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" name="Objeto 7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42750750"/>
                </p:ext>
              </p:extLst>
            </p:nvPr>
          </p:nvGraphicFramePr>
          <p:xfrm>
            <a:off x="7580225" y="4476181"/>
            <a:ext cx="352425" cy="558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379" name="Equação" r:id="rId21" imgW="152280" imgH="241200" progId="Equation.3">
                    <p:embed/>
                  </p:oleObj>
                </mc:Choice>
                <mc:Fallback>
                  <p:oleObj name="Equação" r:id="rId21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7580225" y="4476181"/>
                          <a:ext cx="352425" cy="558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7" name="Seta para a direita 46"/>
          <p:cNvSpPr/>
          <p:nvPr/>
        </p:nvSpPr>
        <p:spPr>
          <a:xfrm>
            <a:off x="4429304" y="3199905"/>
            <a:ext cx="906236" cy="67450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aixaDeTexto 49"/>
              <p:cNvSpPr txBox="1"/>
              <p:nvPr/>
            </p:nvSpPr>
            <p:spPr>
              <a:xfrm>
                <a:off x="4429304" y="2404894"/>
                <a:ext cx="87594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6000" b="0" i="1" smtClean="0">
                          <a:latin typeface="Cambria Math"/>
                        </a:rPr>
                        <m:t>𝑉</m:t>
                      </m:r>
                    </m:oMath>
                  </m:oMathPara>
                </a14:m>
                <a:endParaRPr lang="pt-BR" sz="6000" dirty="0"/>
              </a:p>
            </p:txBody>
          </p:sp>
        </mc:Choice>
        <mc:Fallback xmlns="">
          <p:sp>
            <p:nvSpPr>
              <p:cNvPr id="50" name="CaixaDeTexto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304" y="2404894"/>
                <a:ext cx="875945" cy="101566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32</a:t>
            </a:fld>
            <a:endParaRPr lang="pt-BR"/>
          </a:p>
        </p:txBody>
      </p:sp>
      <p:cxnSp>
        <p:nvCxnSpPr>
          <p:cNvPr id="53" name="Conector de seta reta 30"/>
          <p:cNvCxnSpPr/>
          <p:nvPr/>
        </p:nvCxnSpPr>
        <p:spPr>
          <a:xfrm flipV="1">
            <a:off x="5080844" y="5668111"/>
            <a:ext cx="0" cy="415459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de seta reta 31"/>
          <p:cNvCxnSpPr/>
          <p:nvPr/>
        </p:nvCxnSpPr>
        <p:spPr>
          <a:xfrm flipV="1">
            <a:off x="5074082" y="5831389"/>
            <a:ext cx="436961" cy="244654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32"/>
          <p:cNvCxnSpPr/>
          <p:nvPr/>
        </p:nvCxnSpPr>
        <p:spPr>
          <a:xfrm>
            <a:off x="5064518" y="6058759"/>
            <a:ext cx="381217" cy="227370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ixaDeTexto 55"/>
          <p:cNvSpPr txBox="1"/>
          <p:nvPr/>
        </p:nvSpPr>
        <p:spPr>
          <a:xfrm>
            <a:off x="5653871" y="5811898"/>
            <a:ext cx="318228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Sistema de coordenadas local</a:t>
            </a:r>
          </a:p>
        </p:txBody>
      </p:sp>
      <p:cxnSp>
        <p:nvCxnSpPr>
          <p:cNvPr id="58" name="Conector de seta reta 31"/>
          <p:cNvCxnSpPr>
            <a:cxnSpLocks/>
          </p:cNvCxnSpPr>
          <p:nvPr/>
        </p:nvCxnSpPr>
        <p:spPr>
          <a:xfrm flipV="1">
            <a:off x="381800" y="5558576"/>
            <a:ext cx="298088" cy="350526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de seta reta 32"/>
          <p:cNvCxnSpPr>
            <a:cxnSpLocks/>
          </p:cNvCxnSpPr>
          <p:nvPr/>
        </p:nvCxnSpPr>
        <p:spPr>
          <a:xfrm flipV="1">
            <a:off x="372236" y="5881347"/>
            <a:ext cx="582960" cy="10472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ixaDeTexto 59"/>
          <p:cNvSpPr txBox="1"/>
          <p:nvPr/>
        </p:nvSpPr>
        <p:spPr>
          <a:xfrm>
            <a:off x="1054353" y="5817235"/>
            <a:ext cx="373692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Sistema de coordenadas principal</a:t>
            </a:r>
          </a:p>
        </p:txBody>
      </p:sp>
      <p:cxnSp>
        <p:nvCxnSpPr>
          <p:cNvPr id="62" name="Conector de seta reta 32"/>
          <p:cNvCxnSpPr>
            <a:cxnSpLocks/>
          </p:cNvCxnSpPr>
          <p:nvPr/>
        </p:nvCxnSpPr>
        <p:spPr>
          <a:xfrm flipH="1">
            <a:off x="372236" y="5912508"/>
            <a:ext cx="9564" cy="377115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028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7" name="Rectangle 2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24" name="Título 1"/>
          <p:cNvSpPr txBox="1">
            <a:spLocks/>
          </p:cNvSpPr>
          <p:nvPr/>
        </p:nvSpPr>
        <p:spPr>
          <a:xfrm>
            <a:off x="561975" y="335968"/>
            <a:ext cx="7886700" cy="638175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pSp>
        <p:nvGrpSpPr>
          <p:cNvPr id="6" name="Group 16"/>
          <p:cNvGrpSpPr>
            <a:grpSpLocks noChangeAspect="1"/>
          </p:cNvGrpSpPr>
          <p:nvPr/>
        </p:nvGrpSpPr>
        <p:grpSpPr>
          <a:xfrm>
            <a:off x="184732" y="2458479"/>
            <a:ext cx="8768768" cy="2896384"/>
            <a:chOff x="446565" y="1693894"/>
            <a:chExt cx="9513290" cy="2211487"/>
          </a:xfrm>
        </p:grpSpPr>
        <p:sp>
          <p:nvSpPr>
            <p:cNvPr id="8" name="Parallelogram 60"/>
            <p:cNvSpPr/>
            <p:nvPr/>
          </p:nvSpPr>
          <p:spPr>
            <a:xfrm>
              <a:off x="446565" y="2183305"/>
              <a:ext cx="8306414" cy="1722076"/>
            </a:xfrm>
            <a:prstGeom prst="parallelogram">
              <a:avLst>
                <a:gd name="adj" fmla="val 17331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grpSp>
          <p:nvGrpSpPr>
            <p:cNvPr id="9" name="Grupo 12"/>
            <p:cNvGrpSpPr/>
            <p:nvPr/>
          </p:nvGrpSpPr>
          <p:grpSpPr>
            <a:xfrm rot="21387011">
              <a:off x="3234050" y="2756699"/>
              <a:ext cx="2060021" cy="905074"/>
              <a:chOff x="4497020" y="4648556"/>
              <a:chExt cx="4178272" cy="1678962"/>
            </a:xfrm>
          </p:grpSpPr>
          <p:grpSp>
            <p:nvGrpSpPr>
              <p:cNvPr id="19" name="Grupo 16"/>
              <p:cNvGrpSpPr/>
              <p:nvPr/>
            </p:nvGrpSpPr>
            <p:grpSpPr>
              <a:xfrm>
                <a:off x="4497020" y="4648556"/>
                <a:ext cx="4178272" cy="1678962"/>
                <a:chOff x="1584033" y="4722210"/>
                <a:chExt cx="4178272" cy="1678962"/>
              </a:xfrm>
            </p:grpSpPr>
            <p:sp>
              <p:nvSpPr>
                <p:cNvPr id="22" name="Elipse 20"/>
                <p:cNvSpPr/>
                <p:nvPr/>
              </p:nvSpPr>
              <p:spPr>
                <a:xfrm rot="20044804">
                  <a:off x="1584033" y="4722210"/>
                  <a:ext cx="4178272" cy="167896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cxnSp>
              <p:nvCxnSpPr>
                <p:cNvPr id="25" name="Conector de seta reta 22"/>
                <p:cNvCxnSpPr/>
                <p:nvPr/>
              </p:nvCxnSpPr>
              <p:spPr>
                <a:xfrm rot="212989" flipV="1">
                  <a:off x="3599402" y="4735448"/>
                  <a:ext cx="1715892" cy="91720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Conector de seta reta 23"/>
                <p:cNvCxnSpPr/>
                <p:nvPr/>
              </p:nvCxnSpPr>
              <p:spPr>
                <a:xfrm rot="212989">
                  <a:off x="4225582" y="5855234"/>
                  <a:ext cx="573548" cy="25928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" name="Conector de seta reta 17"/>
              <p:cNvCxnSpPr/>
              <p:nvPr/>
            </p:nvCxnSpPr>
            <p:spPr>
              <a:xfrm rot="212989" flipH="1">
                <a:off x="5029330" y="5393083"/>
                <a:ext cx="1657493" cy="8942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de seta reta 19"/>
              <p:cNvCxnSpPr/>
              <p:nvPr/>
            </p:nvCxnSpPr>
            <p:spPr>
              <a:xfrm rot="212989" flipH="1" flipV="1">
                <a:off x="5525191" y="4904219"/>
                <a:ext cx="1759552" cy="88423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Parallelogram 64"/>
            <p:cNvSpPr/>
            <p:nvPr/>
          </p:nvSpPr>
          <p:spPr>
            <a:xfrm>
              <a:off x="4639068" y="1928399"/>
              <a:ext cx="5320787" cy="265962"/>
            </a:xfrm>
            <a:prstGeom prst="parallelogram">
              <a:avLst>
                <a:gd name="adj" fmla="val 33560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62"/>
            <p:cNvCxnSpPr/>
            <p:nvPr/>
          </p:nvCxnSpPr>
          <p:spPr>
            <a:xfrm flipV="1">
              <a:off x="5056231" y="2189098"/>
              <a:ext cx="939783" cy="55827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Arc 70"/>
            <p:cNvSpPr/>
            <p:nvPr/>
          </p:nvSpPr>
          <p:spPr>
            <a:xfrm rot="12073110">
              <a:off x="7297004" y="2381827"/>
              <a:ext cx="370782" cy="360752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4" name="TextBox 71"/>
            <p:cNvSpPr txBox="1"/>
            <p:nvPr/>
          </p:nvSpPr>
          <p:spPr>
            <a:xfrm>
              <a:off x="6802328" y="2504101"/>
              <a:ext cx="356865" cy="399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800" dirty="0">
                  <a:solidFill>
                    <a:srgbClr val="FF0000"/>
                  </a:solidFill>
                </a:rPr>
                <a:t>ζ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15" name="Arc 75"/>
            <p:cNvSpPr/>
            <p:nvPr/>
          </p:nvSpPr>
          <p:spPr>
            <a:xfrm rot="11844005">
              <a:off x="4121271" y="2076048"/>
              <a:ext cx="125842" cy="263573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83"/>
                <p:cNvSpPr txBox="1"/>
                <p:nvPr/>
              </p:nvSpPr>
              <p:spPr>
                <a:xfrm>
                  <a:off x="4046975" y="1849199"/>
                  <a:ext cx="484029" cy="3994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i="1" dirty="0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𝜀</m:t>
                        </m:r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6975" y="1849199"/>
                  <a:ext cx="484029" cy="399496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3"/>
            <p:cNvSpPr txBox="1"/>
            <p:nvPr/>
          </p:nvSpPr>
          <p:spPr>
            <a:xfrm>
              <a:off x="6773512" y="1693894"/>
              <a:ext cx="2995163" cy="281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Plano horizontal</a:t>
              </a:r>
              <a:endParaRPr lang="en-US" dirty="0"/>
            </a:p>
          </p:txBody>
        </p:sp>
        <p:sp>
          <p:nvSpPr>
            <p:cNvPr id="12" name="Parallelogram 65"/>
            <p:cNvSpPr/>
            <p:nvPr/>
          </p:nvSpPr>
          <p:spPr>
            <a:xfrm>
              <a:off x="935958" y="2200221"/>
              <a:ext cx="7763183" cy="775085"/>
            </a:xfrm>
            <a:prstGeom prst="parallelogram">
              <a:avLst>
                <a:gd name="adj" fmla="val 335606"/>
              </a:avLst>
            </a:prstGeom>
            <a:solidFill>
              <a:schemeClr val="accent3">
                <a:lumMod val="60000"/>
                <a:lumOff val="40000"/>
                <a:alpha val="57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77"/>
            <p:cNvCxnSpPr>
              <a:cxnSpLocks/>
            </p:cNvCxnSpPr>
            <p:nvPr/>
          </p:nvCxnSpPr>
          <p:spPr>
            <a:xfrm flipH="1">
              <a:off x="855840" y="1928399"/>
              <a:ext cx="5140173" cy="107241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Arc 75"/>
          <p:cNvSpPr/>
          <p:nvPr/>
        </p:nvSpPr>
        <p:spPr>
          <a:xfrm rot="11844005">
            <a:off x="4483785" y="2889472"/>
            <a:ext cx="832204" cy="738503"/>
          </a:xfrm>
          <a:prstGeom prst="arc">
            <a:avLst>
              <a:gd name="adj1" fmla="val 1682324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83"/>
          <p:cNvSpPr txBox="1"/>
          <p:nvPr/>
        </p:nvSpPr>
        <p:spPr>
          <a:xfrm>
            <a:off x="4196633" y="3138140"/>
            <a:ext cx="391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solidFill>
                  <a:srgbClr val="FF0000"/>
                </a:solidFill>
              </a:rPr>
              <a:t>η</a:t>
            </a:r>
            <a:endParaRPr lang="en-US" sz="2800" dirty="0">
              <a:solidFill>
                <a:srgbClr val="FF0000"/>
              </a:solidFill>
            </a:endParaRP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9691928"/>
              </p:ext>
            </p:extLst>
          </p:nvPr>
        </p:nvGraphicFramePr>
        <p:xfrm>
          <a:off x="184732" y="4205196"/>
          <a:ext cx="659459" cy="3817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27" name="Equação" r:id="rId4" imgW="241200" imgH="139680" progId="Equation.3">
                  <p:embed/>
                </p:oleObj>
              </mc:Choice>
              <mc:Fallback>
                <p:oleObj name="Equação" r:id="rId4" imgW="241200" imgH="1396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4732" y="4205196"/>
                        <a:ext cx="659459" cy="3817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CaixaDeTexto 31"/>
          <p:cNvSpPr txBox="1"/>
          <p:nvPr/>
        </p:nvSpPr>
        <p:spPr>
          <a:xfrm>
            <a:off x="693635" y="2676127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Direção de </a:t>
            </a:r>
            <a:r>
              <a:rPr lang="pt-BR" dirty="0" err="1"/>
              <a:t>strike</a:t>
            </a:r>
            <a:endParaRPr lang="pt-BR" dirty="0"/>
          </a:p>
        </p:txBody>
      </p:sp>
      <p:cxnSp>
        <p:nvCxnSpPr>
          <p:cNvPr id="35" name="Conector de seta reta 34"/>
          <p:cNvCxnSpPr/>
          <p:nvPr/>
        </p:nvCxnSpPr>
        <p:spPr>
          <a:xfrm flipH="1">
            <a:off x="1510393" y="3111325"/>
            <a:ext cx="6313714" cy="77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/>
              <p:cNvSpPr txBox="1"/>
              <p:nvPr/>
            </p:nvSpPr>
            <p:spPr>
              <a:xfrm>
                <a:off x="3833631" y="3998713"/>
                <a:ext cx="4803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/>
                        </a:rPr>
                        <m:t>𝑎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39" name="CaixaDeTexto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631" y="3998713"/>
                <a:ext cx="480388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ixaDeTexto 39"/>
              <p:cNvSpPr txBox="1"/>
              <p:nvPr/>
            </p:nvSpPr>
            <p:spPr>
              <a:xfrm>
                <a:off x="3585064" y="4433337"/>
                <a:ext cx="4803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/>
                        </a:rPr>
                        <m:t>𝑏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0" name="CaixaDeTexto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5064" y="4433337"/>
                <a:ext cx="480388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Conector de seta reta 46"/>
          <p:cNvCxnSpPr/>
          <p:nvPr/>
        </p:nvCxnSpPr>
        <p:spPr>
          <a:xfrm flipH="1">
            <a:off x="1804308" y="5027432"/>
            <a:ext cx="1207693" cy="1014139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aixaDeTexto 47"/>
          <p:cNvSpPr txBox="1"/>
          <p:nvPr/>
        </p:nvSpPr>
        <p:spPr>
          <a:xfrm>
            <a:off x="2062086" y="575582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Direção de </a:t>
            </a:r>
            <a:r>
              <a:rPr lang="pt-BR" dirty="0" err="1"/>
              <a:t>plunge</a:t>
            </a:r>
            <a:endParaRPr lang="pt-BR" dirty="0"/>
          </a:p>
        </p:txBody>
      </p:sp>
      <p:cxnSp>
        <p:nvCxnSpPr>
          <p:cNvPr id="51" name="Conector reto 50"/>
          <p:cNvCxnSpPr/>
          <p:nvPr/>
        </p:nvCxnSpPr>
        <p:spPr>
          <a:xfrm flipH="1">
            <a:off x="4433640" y="3119029"/>
            <a:ext cx="866234" cy="72297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17194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5043816"/>
              </p:ext>
            </p:extLst>
          </p:nvPr>
        </p:nvGraphicFramePr>
        <p:xfrm>
          <a:off x="2625725" y="1662113"/>
          <a:ext cx="4527550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26" name="Equação" r:id="rId3" imgW="1155600" imgH="203040" progId="Equation.3">
                  <p:embed/>
                </p:oleObj>
              </mc:Choice>
              <mc:Fallback>
                <p:oleObj name="Equação" r:id="rId3" imgW="115560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25725" y="1662113"/>
                        <a:ext cx="4527550" cy="796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33493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7020815"/>
              </p:ext>
            </p:extLst>
          </p:nvPr>
        </p:nvGraphicFramePr>
        <p:xfrm>
          <a:off x="2625725" y="1662113"/>
          <a:ext cx="4527550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62" name="Equação" r:id="rId3" imgW="1155600" imgH="203040" progId="Equation.3">
                  <p:embed/>
                </p:oleObj>
              </mc:Choice>
              <mc:Fallback>
                <p:oleObj name="Equação" r:id="rId3" imgW="115560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25725" y="1662113"/>
                        <a:ext cx="4527550" cy="796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106524"/>
              </p:ext>
            </p:extLst>
          </p:nvPr>
        </p:nvGraphicFramePr>
        <p:xfrm>
          <a:off x="2576513" y="2768600"/>
          <a:ext cx="4364037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63" name="Equação" r:id="rId5" imgW="1244520" imgH="228600" progId="Equation.3">
                  <p:embed/>
                </p:oleObj>
              </mc:Choice>
              <mc:Fallback>
                <p:oleObj name="Equação" r:id="rId5" imgW="124452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76513" y="2768600"/>
                        <a:ext cx="4364037" cy="80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90723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2012750"/>
              </p:ext>
            </p:extLst>
          </p:nvPr>
        </p:nvGraphicFramePr>
        <p:xfrm>
          <a:off x="2625725" y="1662113"/>
          <a:ext cx="4527550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86" name="Equação" r:id="rId3" imgW="1155600" imgH="203040" progId="Equation.3">
                  <p:embed/>
                </p:oleObj>
              </mc:Choice>
              <mc:Fallback>
                <p:oleObj name="Equação" r:id="rId3" imgW="115560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25725" y="1662113"/>
                        <a:ext cx="4527550" cy="796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2829046"/>
              </p:ext>
            </p:extLst>
          </p:nvPr>
        </p:nvGraphicFramePr>
        <p:xfrm>
          <a:off x="2576513" y="2768600"/>
          <a:ext cx="4364037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87" name="Equação" r:id="rId5" imgW="1244520" imgH="228600" progId="Equation.3">
                  <p:embed/>
                </p:oleObj>
              </mc:Choice>
              <mc:Fallback>
                <p:oleObj name="Equação" r:id="rId5" imgW="124452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76513" y="2768600"/>
                        <a:ext cx="4364037" cy="80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2816679" y="3966490"/>
                <a:ext cx="392229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/>
                        </a:rPr>
                        <m:t>𝑉</m:t>
                      </m:r>
                      <m:r>
                        <a:rPr lang="pt-BR" sz="3600" b="0" i="1" smtClean="0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600" b="0" i="1" smtClean="0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36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600" b="0" i="1" smtClean="0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36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600" b="0" i="1" smtClean="0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36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679" y="3966490"/>
                <a:ext cx="3922292" cy="64633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70910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37</a:t>
            </a:fld>
            <a:endParaRPr lang="pt-BR"/>
          </a:p>
        </p:txBody>
      </p:sp>
      <p:grpSp>
        <p:nvGrpSpPr>
          <p:cNvPr id="2" name="Grupo 1"/>
          <p:cNvGrpSpPr/>
          <p:nvPr/>
        </p:nvGrpSpPr>
        <p:grpSpPr>
          <a:xfrm>
            <a:off x="476643" y="1677560"/>
            <a:ext cx="4899286" cy="4483369"/>
            <a:chOff x="2232575" y="1823913"/>
            <a:chExt cx="4899286" cy="4483369"/>
          </a:xfrm>
        </p:grpSpPr>
        <p:pic>
          <p:nvPicPr>
            <p:cNvPr id="27" name="Imagem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2575" y="1823913"/>
              <a:ext cx="4899286" cy="44833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8" name="Conector de seta reta 27"/>
            <p:cNvCxnSpPr/>
            <p:nvPr/>
          </p:nvCxnSpPr>
          <p:spPr>
            <a:xfrm flipV="1">
              <a:off x="5788555" y="4649423"/>
              <a:ext cx="437493" cy="725213"/>
            </a:xfrm>
            <a:prstGeom prst="straightConnector1">
              <a:avLst/>
            </a:prstGeom>
            <a:ln w="412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9" name="Objeto 28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36885476"/>
                    </p:ext>
                  </p:extLst>
                </p:nvPr>
              </p:nvGraphicFramePr>
              <p:xfrm>
                <a:off x="6007100" y="5002213"/>
                <a:ext cx="303213" cy="32543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15959" name="Equação" r:id="rId4" imgW="203040" imgH="164880" progId="Equation.3">
                        <p:embed/>
                      </p:oleObj>
                    </mc:Choice>
                    <mc:Fallback>
                      <p:oleObj name="Equação" r:id="rId4" imgW="203040" imgH="16488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007100" y="5002213"/>
                              <a:ext cx="303213" cy="325437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9" name="Objeto 28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36885476"/>
                    </p:ext>
                  </p:extLst>
                </p:nvPr>
              </p:nvGraphicFramePr>
              <p:xfrm>
                <a:off x="6007100" y="5002213"/>
                <a:ext cx="303213" cy="32543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15899" name="Equação" r:id="rId6" imgW="203040" imgH="164880" progId="Equation.3">
                        <p:embed/>
                      </p:oleObj>
                    </mc:Choice>
                    <mc:Fallback>
                      <p:oleObj name="Equação" r:id="rId6" imgW="203040" imgH="16488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007100" y="5002213"/>
                              <a:ext cx="303213" cy="325437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cxnSp>
          <p:nvCxnSpPr>
            <p:cNvPr id="30" name="Conector de seta reta 29"/>
            <p:cNvCxnSpPr/>
            <p:nvPr/>
          </p:nvCxnSpPr>
          <p:spPr>
            <a:xfrm>
              <a:off x="3408948" y="3878083"/>
              <a:ext cx="0" cy="18467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de seta reta 30"/>
            <p:cNvCxnSpPr/>
            <p:nvPr/>
          </p:nvCxnSpPr>
          <p:spPr>
            <a:xfrm flipV="1">
              <a:off x="3408947" y="2557070"/>
              <a:ext cx="1673678" cy="13291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de seta reta 31"/>
            <p:cNvCxnSpPr/>
            <p:nvPr/>
          </p:nvCxnSpPr>
          <p:spPr>
            <a:xfrm>
              <a:off x="3408947" y="3886245"/>
              <a:ext cx="270539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de seta reta 32"/>
            <p:cNvCxnSpPr/>
            <p:nvPr/>
          </p:nvCxnSpPr>
          <p:spPr>
            <a:xfrm>
              <a:off x="2563739" y="2162236"/>
              <a:ext cx="537170" cy="4545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CaixaDeTexto 33"/>
                <p:cNvSpPr txBox="1"/>
                <p:nvPr/>
              </p:nvSpPr>
              <p:spPr>
                <a:xfrm>
                  <a:off x="2824795" y="2005176"/>
                  <a:ext cx="6583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4" name="CaixaDeTexto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4795" y="2005176"/>
                  <a:ext cx="658303" cy="369332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5" name="Imagem 34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73" t="52239" r="30863" b="18351"/>
            <a:stretch/>
          </p:blipFill>
          <p:spPr>
            <a:xfrm>
              <a:off x="3956496" y="4065598"/>
              <a:ext cx="1717683" cy="150681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grpSp>
          <p:nvGrpSpPr>
            <p:cNvPr id="36" name="Grupo 35"/>
            <p:cNvGrpSpPr/>
            <p:nvPr/>
          </p:nvGrpSpPr>
          <p:grpSpPr>
            <a:xfrm>
              <a:off x="3733269" y="4081257"/>
              <a:ext cx="2164136" cy="1533258"/>
              <a:chOff x="4000389" y="4347061"/>
              <a:chExt cx="3033031" cy="1989054"/>
            </a:xfrm>
          </p:grpSpPr>
          <p:grpSp>
            <p:nvGrpSpPr>
              <p:cNvPr id="37" name="Grupo 36"/>
              <p:cNvGrpSpPr/>
              <p:nvPr/>
            </p:nvGrpSpPr>
            <p:grpSpPr>
              <a:xfrm>
                <a:off x="4000389" y="4347061"/>
                <a:ext cx="3033031" cy="1989054"/>
                <a:chOff x="4000389" y="4347061"/>
                <a:chExt cx="3033031" cy="1989054"/>
              </a:xfrm>
            </p:grpSpPr>
            <p:grpSp>
              <p:nvGrpSpPr>
                <p:cNvPr id="41" name="Grupo 40"/>
                <p:cNvGrpSpPr/>
                <p:nvPr/>
              </p:nvGrpSpPr>
              <p:grpSpPr>
                <a:xfrm>
                  <a:off x="4000389" y="4347061"/>
                  <a:ext cx="3033031" cy="1989054"/>
                  <a:chOff x="1087402" y="4420715"/>
                  <a:chExt cx="3033031" cy="1989054"/>
                </a:xfrm>
              </p:grpSpPr>
              <p:sp>
                <p:nvSpPr>
                  <p:cNvPr id="45" name="Elipse 44"/>
                  <p:cNvSpPr/>
                  <p:nvPr/>
                </p:nvSpPr>
                <p:spPr>
                  <a:xfrm rot="20044804">
                    <a:off x="1087402" y="4466207"/>
                    <a:ext cx="3033031" cy="1943562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6" name="Elipse 45"/>
                  <p:cNvSpPr/>
                  <p:nvPr/>
                </p:nvSpPr>
                <p:spPr>
                  <a:xfrm rot="20196374">
                    <a:off x="1934585" y="4420715"/>
                    <a:ext cx="1576122" cy="1933170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6350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cxnSp>
                <p:nvCxnSpPr>
                  <p:cNvPr id="47" name="Conector de seta reta 46"/>
                  <p:cNvCxnSpPr>
                    <a:endCxn id="45" idx="6"/>
                  </p:cNvCxnSpPr>
                  <p:nvPr/>
                </p:nvCxnSpPr>
                <p:spPr>
                  <a:xfrm flipV="1">
                    <a:off x="2512864" y="4775097"/>
                    <a:ext cx="1455016" cy="765368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Conector de seta reta 47"/>
                  <p:cNvCxnSpPr/>
                  <p:nvPr/>
                </p:nvCxnSpPr>
                <p:spPr>
                  <a:xfrm>
                    <a:off x="2512864" y="5540464"/>
                    <a:ext cx="876722" cy="505612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Conector de seta reta 48"/>
                  <p:cNvCxnSpPr/>
                  <p:nvPr/>
                </p:nvCxnSpPr>
                <p:spPr>
                  <a:xfrm flipV="1">
                    <a:off x="2512864" y="4430110"/>
                    <a:ext cx="0" cy="111600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2" name="Conector de seta reta 41"/>
                <p:cNvCxnSpPr/>
                <p:nvPr/>
              </p:nvCxnSpPr>
              <p:spPr>
                <a:xfrm flipH="1">
                  <a:off x="4235480" y="5454899"/>
                  <a:ext cx="1215704" cy="69364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Conector de seta reta 42"/>
                <p:cNvCxnSpPr/>
                <p:nvPr/>
              </p:nvCxnSpPr>
              <p:spPr>
                <a:xfrm>
                  <a:off x="5425851" y="5465638"/>
                  <a:ext cx="0" cy="6986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Conector de seta reta 43"/>
                <p:cNvCxnSpPr/>
                <p:nvPr/>
              </p:nvCxnSpPr>
              <p:spPr>
                <a:xfrm flipH="1" flipV="1">
                  <a:off x="4805044" y="5092010"/>
                  <a:ext cx="652302" cy="3968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8" name="Objeto 37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779219825"/>
                      </p:ext>
                    </p:extLst>
                  </p:nvPr>
                </p:nvGraphicFramePr>
                <p:xfrm>
                  <a:off x="6546844" y="4660158"/>
                  <a:ext cx="376594" cy="550064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5960" name="Equação" r:id="rId10" imgW="164880" imgH="241200" progId="Equation.3">
                          <p:embed/>
                        </p:oleObj>
                      </mc:Choice>
                      <mc:Fallback>
                        <p:oleObj name="Equação" r:id="rId10" imgW="164880" imgH="24120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11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6546844" y="4660158"/>
                                <a:ext cx="376594" cy="550064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38" name="Objeto 37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779219825"/>
                      </p:ext>
                    </p:extLst>
                  </p:nvPr>
                </p:nvGraphicFramePr>
                <p:xfrm>
                  <a:off x="6546844" y="4660158"/>
                  <a:ext cx="376594" cy="550064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5900" name="Equação" r:id="rId12" imgW="164880" imgH="241200" progId="Equation.3">
                          <p:embed/>
                        </p:oleObj>
                      </mc:Choice>
                      <mc:Fallback>
                        <p:oleObj name="Equação" r:id="rId12" imgW="164880" imgH="24120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13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6546844" y="4660158"/>
                                <a:ext cx="376594" cy="550064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9" name="Objeto 38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243934272"/>
                      </p:ext>
                    </p:extLst>
                  </p:nvPr>
                </p:nvGraphicFramePr>
                <p:xfrm>
                  <a:off x="5408617" y="4629693"/>
                  <a:ext cx="339441" cy="538216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5961" name="Equação" r:id="rId14" imgW="152280" imgH="241200" progId="Equation.3">
                          <p:embed/>
                        </p:oleObj>
                      </mc:Choice>
                      <mc:Fallback>
                        <p:oleObj name="Equação" r:id="rId14" imgW="152280" imgH="24120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15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5408617" y="4629693"/>
                                <a:ext cx="339441" cy="538216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39" name="Objeto 38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243934272"/>
                      </p:ext>
                    </p:extLst>
                  </p:nvPr>
                </p:nvGraphicFramePr>
                <p:xfrm>
                  <a:off x="5408617" y="4629693"/>
                  <a:ext cx="339441" cy="538216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5901" name="Equação" r:id="rId16" imgW="152280" imgH="241200" progId="Equation.3">
                          <p:embed/>
                        </p:oleObj>
                      </mc:Choice>
                      <mc:Fallback>
                        <p:oleObj name="Equação" r:id="rId16" imgW="152280" imgH="24120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17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5408617" y="4629693"/>
                                <a:ext cx="339441" cy="538216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40" name="Objeto 39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428261499"/>
                      </p:ext>
                    </p:extLst>
                  </p:nvPr>
                </p:nvGraphicFramePr>
                <p:xfrm>
                  <a:off x="5695707" y="5575803"/>
                  <a:ext cx="376594" cy="59406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5962" name="Equação" r:id="rId18" imgW="152280" imgH="241200" progId="Equation.3">
                          <p:embed/>
                        </p:oleObj>
                      </mc:Choice>
                      <mc:Fallback>
                        <p:oleObj name="Equação" r:id="rId18" imgW="152280" imgH="24120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19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5695707" y="5575803"/>
                                <a:ext cx="376594" cy="594068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40" name="Objeto 39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428261499"/>
                      </p:ext>
                    </p:extLst>
                  </p:nvPr>
                </p:nvGraphicFramePr>
                <p:xfrm>
                  <a:off x="5695707" y="5575803"/>
                  <a:ext cx="376594" cy="59406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5902" name="Equação" r:id="rId20" imgW="152280" imgH="241200" progId="Equation.3">
                          <p:embed/>
                        </p:oleObj>
                      </mc:Choice>
                      <mc:Fallback>
                        <p:oleObj name="Equação" r:id="rId20" imgW="152280" imgH="24120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21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5695707" y="5575803"/>
                                <a:ext cx="376594" cy="594068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</p:grpSp>
        <p:sp>
          <p:nvSpPr>
            <p:cNvPr id="50" name="Elipse 49"/>
            <p:cNvSpPr/>
            <p:nvPr/>
          </p:nvSpPr>
          <p:spPr>
            <a:xfrm>
              <a:off x="3794877" y="3747263"/>
              <a:ext cx="81643" cy="571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Elipse 50"/>
            <p:cNvSpPr/>
            <p:nvPr/>
          </p:nvSpPr>
          <p:spPr>
            <a:xfrm>
              <a:off x="4118721" y="3654743"/>
              <a:ext cx="81643" cy="571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Elipse 51"/>
            <p:cNvSpPr/>
            <p:nvPr/>
          </p:nvSpPr>
          <p:spPr>
            <a:xfrm>
              <a:off x="4222137" y="3431599"/>
              <a:ext cx="81643" cy="571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Elipse 53"/>
            <p:cNvSpPr/>
            <p:nvPr/>
          </p:nvSpPr>
          <p:spPr>
            <a:xfrm>
              <a:off x="4418073" y="3782651"/>
              <a:ext cx="81643" cy="571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Elipse 54"/>
            <p:cNvSpPr/>
            <p:nvPr/>
          </p:nvSpPr>
          <p:spPr>
            <a:xfrm>
              <a:off x="4570473" y="3559507"/>
              <a:ext cx="81643" cy="571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Elipse 55"/>
            <p:cNvSpPr/>
            <p:nvPr/>
          </p:nvSpPr>
          <p:spPr>
            <a:xfrm>
              <a:off x="4831721" y="3755443"/>
              <a:ext cx="81643" cy="571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Elipse 56"/>
            <p:cNvSpPr/>
            <p:nvPr/>
          </p:nvSpPr>
          <p:spPr>
            <a:xfrm>
              <a:off x="4570473" y="3281931"/>
              <a:ext cx="81643" cy="571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Elipse 57"/>
            <p:cNvSpPr/>
            <p:nvPr/>
          </p:nvSpPr>
          <p:spPr>
            <a:xfrm>
              <a:off x="4848049" y="3085995"/>
              <a:ext cx="81643" cy="571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Elipse 58"/>
            <p:cNvSpPr/>
            <p:nvPr/>
          </p:nvSpPr>
          <p:spPr>
            <a:xfrm>
              <a:off x="4897033" y="3412555"/>
              <a:ext cx="81643" cy="571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Elipse 59"/>
            <p:cNvSpPr/>
            <p:nvPr/>
          </p:nvSpPr>
          <p:spPr>
            <a:xfrm>
              <a:off x="5231757" y="3257439"/>
              <a:ext cx="81643" cy="571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Elipse 60"/>
            <p:cNvSpPr/>
            <p:nvPr/>
          </p:nvSpPr>
          <p:spPr>
            <a:xfrm>
              <a:off x="5166445" y="2824747"/>
              <a:ext cx="81643" cy="571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62" name="Elipse 61"/>
            <p:cNvSpPr/>
            <p:nvPr/>
          </p:nvSpPr>
          <p:spPr>
            <a:xfrm>
              <a:off x="5212713" y="3573119"/>
              <a:ext cx="81643" cy="571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Elipse 62"/>
            <p:cNvSpPr/>
            <p:nvPr/>
          </p:nvSpPr>
          <p:spPr>
            <a:xfrm>
              <a:off x="5536557" y="3676535"/>
              <a:ext cx="81643" cy="571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Elipse 63"/>
            <p:cNvSpPr/>
            <p:nvPr/>
          </p:nvSpPr>
          <p:spPr>
            <a:xfrm>
              <a:off x="5531109" y="2985311"/>
              <a:ext cx="81643" cy="571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Elipse 64"/>
            <p:cNvSpPr/>
            <p:nvPr/>
          </p:nvSpPr>
          <p:spPr>
            <a:xfrm>
              <a:off x="5683509" y="3341811"/>
              <a:ext cx="81643" cy="571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Elipse 65"/>
            <p:cNvSpPr/>
            <p:nvPr/>
          </p:nvSpPr>
          <p:spPr>
            <a:xfrm>
              <a:off x="5974697" y="3592179"/>
              <a:ext cx="81643" cy="571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CaixaDeTexto 66"/>
                <p:cNvSpPr txBox="1"/>
                <p:nvPr/>
              </p:nvSpPr>
              <p:spPr>
                <a:xfrm>
                  <a:off x="6051400" y="2475456"/>
                  <a:ext cx="54502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67" name="CaixaDeTexto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1400" y="2475456"/>
                  <a:ext cx="545021" cy="430887"/>
                </a:xfrm>
                <a:prstGeom prst="rect">
                  <a:avLst/>
                </a:prstGeom>
                <a:blipFill rotWithShape="1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5992586" y="2245314"/>
                <a:ext cx="225273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sz="32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sz="3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3200" i="1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pt-BR" sz="3200" i="1"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586" y="2245314"/>
                <a:ext cx="2252732" cy="584775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aixaDeTexto 68"/>
              <p:cNvSpPr txBox="1"/>
              <p:nvPr/>
            </p:nvSpPr>
            <p:spPr>
              <a:xfrm>
                <a:off x="5992586" y="3053029"/>
                <a:ext cx="2517805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i="1" smtClean="0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pt-BR" sz="3200" i="1" smtClean="0"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pt-BR" sz="3200" i="1" smtClean="0">
                          <a:latin typeface="Cambria Math"/>
                          <a:ea typeface="Cambria Math"/>
                        </a:rPr>
                        <m:t>= </m:t>
                      </m:r>
                      <m:sSub>
                        <m:sSubPr>
                          <m:ctrlPr>
                            <a:rPr lang="pt-BR" sz="32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/>
                              <a:ea typeface="Cambria Math"/>
                            </a:rPr>
                            <m:t>𝑘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/>
                              <a:ea typeface="Cambria Math"/>
                            </a:rPr>
                            <m:t>𝑚</m:t>
                          </m:r>
                        </m:sub>
                      </m:sSub>
                      <m:r>
                        <a:rPr lang="pt-BR" sz="3200" i="1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pt-BR" sz="3200" i="1">
                          <a:latin typeface="Cambria Math"/>
                          <a:ea typeface="Cambria Math"/>
                        </a:rPr>
                        <m:t>𝐻</m:t>
                      </m:r>
                    </m:oMath>
                  </m:oMathPara>
                </a14:m>
                <a:endParaRPr lang="pt-BR" sz="3200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69" name="CaixaDeTexto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586" y="3053029"/>
                <a:ext cx="2517805" cy="861774"/>
              </a:xfrm>
              <a:prstGeom prst="rect">
                <a:avLst/>
              </a:prstGeom>
              <a:blipFill rotWithShape="1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99728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7518053"/>
              </p:ext>
            </p:extLst>
          </p:nvPr>
        </p:nvGraphicFramePr>
        <p:xfrm>
          <a:off x="2405063" y="1273175"/>
          <a:ext cx="3997325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56" name="Equação" r:id="rId3" imgW="1054080" imgH="317160" progId="Equation.3">
                  <p:embed/>
                </p:oleObj>
              </mc:Choice>
              <mc:Fallback>
                <p:oleObj name="Equação" r:id="rId3" imgW="1054080" imgH="3171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05063" y="1273175"/>
                        <a:ext cx="3997325" cy="1203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6702878" y="1697819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</a:p>
        </p:txBody>
      </p:sp>
      <p:sp>
        <p:nvSpPr>
          <p:cNvPr id="14" name="Elipse 13"/>
          <p:cNvSpPr/>
          <p:nvPr/>
        </p:nvSpPr>
        <p:spPr>
          <a:xfrm>
            <a:off x="2490107" y="1494063"/>
            <a:ext cx="1232807" cy="1053193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4161060" y="1583871"/>
            <a:ext cx="876301" cy="893987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5804807" y="1494063"/>
            <a:ext cx="601436" cy="898073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angulado 17"/>
          <p:cNvCxnSpPr/>
          <p:nvPr/>
        </p:nvCxnSpPr>
        <p:spPr>
          <a:xfrm rot="5400000">
            <a:off x="2116591" y="2577872"/>
            <a:ext cx="1036865" cy="97563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angulado 19"/>
          <p:cNvCxnSpPr>
            <a:stCxn id="15" idx="4"/>
          </p:cNvCxnSpPr>
          <p:nvPr/>
        </p:nvCxnSpPr>
        <p:spPr>
          <a:xfrm rot="5400000">
            <a:off x="4305296" y="2771773"/>
            <a:ext cx="587830" cy="1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angulado 21"/>
          <p:cNvCxnSpPr/>
          <p:nvPr/>
        </p:nvCxnSpPr>
        <p:spPr>
          <a:xfrm rot="16200000" flipH="1">
            <a:off x="6096671" y="2471736"/>
            <a:ext cx="1191991" cy="116341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887086" y="3649438"/>
            <a:ext cx="252024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Campo resultante total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3141118" y="3148693"/>
            <a:ext cx="291618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Campo geomagnético local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5585377" y="3712421"/>
            <a:ext cx="301877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Potencial magnético escalar</a:t>
            </a:r>
          </a:p>
        </p:txBody>
      </p:sp>
    </p:spTree>
    <p:extLst>
      <p:ext uri="{BB962C8B-B14F-4D97-AF65-F5344CB8AC3E}">
        <p14:creationId xmlns:p14="http://schemas.microsoft.com/office/powerpoint/2010/main" val="41205021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528542"/>
              </p:ext>
            </p:extLst>
          </p:nvPr>
        </p:nvGraphicFramePr>
        <p:xfrm>
          <a:off x="2405063" y="1273175"/>
          <a:ext cx="3997325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62" name="Equação" r:id="rId3" imgW="1054080" imgH="317160" progId="Equation.3">
                  <p:embed/>
                </p:oleObj>
              </mc:Choice>
              <mc:Fallback>
                <p:oleObj name="Equação" r:id="rId3" imgW="1054080" imgH="3171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05063" y="1273175"/>
                        <a:ext cx="3997325" cy="1203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3535399"/>
              </p:ext>
            </p:extLst>
          </p:nvPr>
        </p:nvGraphicFramePr>
        <p:xfrm>
          <a:off x="1116013" y="2652713"/>
          <a:ext cx="7094537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63" name="Equação" r:id="rId5" imgW="2425680" imgH="444240" progId="Equation.3">
                  <p:embed/>
                </p:oleObj>
              </mc:Choice>
              <mc:Fallback>
                <p:oleObj name="Equação" r:id="rId5" imgW="242568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013" y="2652713"/>
                        <a:ext cx="7094537" cy="1298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6702878" y="1697819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711673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4</a:t>
            </a:fld>
            <a:endParaRPr lang="pt-BR"/>
          </a:p>
        </p:txBody>
      </p:sp>
      <p:grpSp>
        <p:nvGrpSpPr>
          <p:cNvPr id="11" name="Grupo 10"/>
          <p:cNvGrpSpPr/>
          <p:nvPr/>
        </p:nvGrpSpPr>
        <p:grpSpPr>
          <a:xfrm>
            <a:off x="4153588" y="2663703"/>
            <a:ext cx="4798534" cy="1854619"/>
            <a:chOff x="4153588" y="2582063"/>
            <a:chExt cx="4798534" cy="1854619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7466" y="2582063"/>
              <a:ext cx="1524656" cy="1854619"/>
            </a:xfrm>
            <a:prstGeom prst="rect">
              <a:avLst/>
            </a:prstGeom>
          </p:spPr>
        </p:pic>
        <p:pic>
          <p:nvPicPr>
            <p:cNvPr id="6" name="Imagem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3" r="7998"/>
            <a:stretch/>
          </p:blipFill>
          <p:spPr>
            <a:xfrm>
              <a:off x="4153588" y="2911654"/>
              <a:ext cx="3273878" cy="1478674"/>
            </a:xfrm>
            <a:prstGeom prst="rect">
              <a:avLst/>
            </a:prstGeom>
          </p:spPr>
        </p:pic>
      </p:grpSp>
      <p:grpSp>
        <p:nvGrpSpPr>
          <p:cNvPr id="12" name="Grupo 11"/>
          <p:cNvGrpSpPr/>
          <p:nvPr/>
        </p:nvGrpSpPr>
        <p:grpSpPr>
          <a:xfrm>
            <a:off x="494273" y="4455640"/>
            <a:ext cx="4828841" cy="1924050"/>
            <a:chOff x="494273" y="4390328"/>
            <a:chExt cx="4828841" cy="1924050"/>
          </a:xfrm>
        </p:grpSpPr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4364" y="4390328"/>
              <a:ext cx="1428750" cy="1924050"/>
            </a:xfrm>
            <a:prstGeom prst="rect">
              <a:avLst/>
            </a:prstGeom>
          </p:spPr>
        </p:pic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73" y="4472086"/>
              <a:ext cx="3120947" cy="1760534"/>
            </a:xfrm>
            <a:prstGeom prst="rect">
              <a:avLst/>
            </a:prstGeom>
          </p:spPr>
        </p:pic>
      </p:grpSp>
      <p:sp>
        <p:nvSpPr>
          <p:cNvPr id="14" name="CaixaDeTexto 13"/>
          <p:cNvSpPr txBox="1"/>
          <p:nvPr/>
        </p:nvSpPr>
        <p:spPr>
          <a:xfrm>
            <a:off x="4608739" y="2176219"/>
            <a:ext cx="2040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Poisson (1824)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1979595" y="3871668"/>
            <a:ext cx="217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Dirichlet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(1839)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5422202" y="5836267"/>
            <a:ext cx="2175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Maxwell (1873)</a:t>
            </a:r>
          </a:p>
        </p:txBody>
      </p:sp>
      <p:grpSp>
        <p:nvGrpSpPr>
          <p:cNvPr id="10" name="Grupo 9"/>
          <p:cNvGrpSpPr/>
          <p:nvPr/>
        </p:nvGrpSpPr>
        <p:grpSpPr>
          <a:xfrm>
            <a:off x="163292" y="1441404"/>
            <a:ext cx="4090308" cy="1553995"/>
            <a:chOff x="269423" y="1443397"/>
            <a:chExt cx="4090308" cy="1553995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8027" y="1482224"/>
              <a:ext cx="1291704" cy="1515168"/>
            </a:xfrm>
            <a:prstGeom prst="rect">
              <a:avLst/>
            </a:prstGeom>
          </p:spPr>
        </p:pic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423" y="1443397"/>
              <a:ext cx="2642606" cy="15145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54152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0766634"/>
              </p:ext>
            </p:extLst>
          </p:nvPr>
        </p:nvGraphicFramePr>
        <p:xfrm>
          <a:off x="2405063" y="1273175"/>
          <a:ext cx="3997325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128" name="Equação" r:id="rId3" imgW="1054080" imgH="317160" progId="Equation.3">
                  <p:embed/>
                </p:oleObj>
              </mc:Choice>
              <mc:Fallback>
                <p:oleObj name="Equação" r:id="rId3" imgW="1054080" imgH="3171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05063" y="1273175"/>
                        <a:ext cx="3997325" cy="1203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72335"/>
              </p:ext>
            </p:extLst>
          </p:nvPr>
        </p:nvGraphicFramePr>
        <p:xfrm>
          <a:off x="1116013" y="2652713"/>
          <a:ext cx="7094537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129" name="Equação" r:id="rId5" imgW="2425680" imgH="444240" progId="Equation.3">
                  <p:embed/>
                </p:oleObj>
              </mc:Choice>
              <mc:Fallback>
                <p:oleObj name="Equação" r:id="rId5" imgW="242568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013" y="2652713"/>
                        <a:ext cx="7094537" cy="1298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0650643"/>
              </p:ext>
            </p:extLst>
          </p:nvPr>
        </p:nvGraphicFramePr>
        <p:xfrm>
          <a:off x="2390775" y="4418013"/>
          <a:ext cx="4027488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130" name="Equação" r:id="rId7" imgW="1091880" imgH="203040" progId="Equation.3">
                  <p:embed/>
                </p:oleObj>
              </mc:Choice>
              <mc:Fallback>
                <p:oleObj name="Equação" r:id="rId7" imgW="10918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0775" y="4418013"/>
                        <a:ext cx="4027488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6702878" y="1697819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</a:p>
        </p:txBody>
      </p:sp>
      <p:sp>
        <p:nvSpPr>
          <p:cNvPr id="14" name="Elipse 13"/>
          <p:cNvSpPr/>
          <p:nvPr/>
        </p:nvSpPr>
        <p:spPr>
          <a:xfrm>
            <a:off x="4400076" y="4270310"/>
            <a:ext cx="1311743" cy="897003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angulado 21"/>
          <p:cNvCxnSpPr>
            <a:cxnSpLocks/>
            <a:stCxn id="14" idx="4"/>
          </p:cNvCxnSpPr>
          <p:nvPr/>
        </p:nvCxnSpPr>
        <p:spPr>
          <a:xfrm rot="16200000" flipH="1">
            <a:off x="5152611" y="5070649"/>
            <a:ext cx="462545" cy="65587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5819426" y="5445191"/>
            <a:ext cx="273685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Tensor de depolarização</a:t>
            </a:r>
          </a:p>
        </p:txBody>
      </p:sp>
    </p:spTree>
    <p:extLst>
      <p:ext uri="{BB962C8B-B14F-4D97-AF65-F5344CB8AC3E}">
        <p14:creationId xmlns:p14="http://schemas.microsoft.com/office/powerpoint/2010/main" val="37148357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0504029"/>
              </p:ext>
            </p:extLst>
          </p:nvPr>
        </p:nvGraphicFramePr>
        <p:xfrm>
          <a:off x="2405063" y="1273175"/>
          <a:ext cx="3997325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155" name="Equação" r:id="rId3" imgW="1054080" imgH="317160" progId="Equation.3">
                  <p:embed/>
                </p:oleObj>
              </mc:Choice>
              <mc:Fallback>
                <p:oleObj name="Equação" r:id="rId3" imgW="1054080" imgH="3171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05063" y="1273175"/>
                        <a:ext cx="3997325" cy="1203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4625194"/>
              </p:ext>
            </p:extLst>
          </p:nvPr>
        </p:nvGraphicFramePr>
        <p:xfrm>
          <a:off x="1116013" y="2652713"/>
          <a:ext cx="7094537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156" name="Equação" r:id="rId5" imgW="2425680" imgH="444240" progId="Equation.3">
                  <p:embed/>
                </p:oleObj>
              </mc:Choice>
              <mc:Fallback>
                <p:oleObj name="Equação" r:id="rId5" imgW="242568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013" y="2652713"/>
                        <a:ext cx="7094537" cy="1298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1969667"/>
              </p:ext>
            </p:extLst>
          </p:nvPr>
        </p:nvGraphicFramePr>
        <p:xfrm>
          <a:off x="2390775" y="4418013"/>
          <a:ext cx="4027488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157" name="Equação" r:id="rId7" imgW="1091880" imgH="203040" progId="Equation.3">
                  <p:embed/>
                </p:oleObj>
              </mc:Choice>
              <mc:Fallback>
                <p:oleObj name="Equação" r:id="rId7" imgW="10918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0775" y="4418013"/>
                        <a:ext cx="4027488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3077935" y="5501351"/>
                <a:ext cx="2652777" cy="7869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400" b="0" i="1" smtClean="0">
                          <a:latin typeface="Cambria Math"/>
                        </a:rPr>
                        <m:t>𝑀</m:t>
                      </m:r>
                      <m:r>
                        <a:rPr lang="pt-BR" sz="4400" b="0" i="1" smtClean="0">
                          <a:latin typeface="Cambria Math"/>
                        </a:rPr>
                        <m:t>=</m:t>
                      </m:r>
                      <m:r>
                        <a:rPr lang="pt-BR" sz="4400" b="0" i="1" smtClean="0">
                          <a:latin typeface="Cambria Math"/>
                        </a:rPr>
                        <m:t>𝐾</m:t>
                      </m:r>
                      <m:sSup>
                        <m:sSupPr>
                          <m:ctrlPr>
                            <a:rPr lang="pt-BR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400" b="0" i="1" smtClean="0">
                              <a:latin typeface="Cambria Math"/>
                            </a:rPr>
                            <m:t>𝐻</m:t>
                          </m:r>
                        </m:e>
                        <m:sup>
                          <m:r>
                            <a:rPr lang="pt-BR" sz="4400" b="0" i="1" smtClean="0"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pt-BR" sz="4400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935" y="5501351"/>
                <a:ext cx="2652777" cy="78694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/>
          <p:cNvSpPr txBox="1"/>
          <p:nvPr/>
        </p:nvSpPr>
        <p:spPr>
          <a:xfrm>
            <a:off x="6702878" y="1697819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30314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2024743" y="1702253"/>
                <a:ext cx="5418919" cy="72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pt-BR" sz="4000" b="0" i="1" smtClean="0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sz="4000" b="0" i="1" smtClean="0">
                          <a:latin typeface="Cambria Math"/>
                        </a:rPr>
                        <m:t>+</m:t>
                      </m:r>
                      <m:r>
                        <a:rPr lang="pt-BR" sz="4000" b="0" i="1" smtClean="0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pt-BR" sz="4000" b="0" i="1" smtClean="0">
                          <a:latin typeface="Cambria Math"/>
                        </a:rPr>
                        <m:t>𝐾</m:t>
                      </m:r>
                      <m:sSup>
                        <m:sSup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𝐻</m:t>
                          </m:r>
                        </m:e>
                        <m:sup>
                          <m:r>
                            <a:rPr lang="pt-BR" sz="4000" b="0" i="1" smtClean="0"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743" y="1702253"/>
                <a:ext cx="5418919" cy="72378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38338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7276611"/>
              </p:ext>
            </p:extLst>
          </p:nvPr>
        </p:nvGraphicFramePr>
        <p:xfrm>
          <a:off x="2304991" y="2620735"/>
          <a:ext cx="4187214" cy="20936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37" name="Equação" r:id="rId3" imgW="1422360" imgH="711000" progId="Equation.3">
                  <p:embed/>
                </p:oleObj>
              </mc:Choice>
              <mc:Fallback>
                <p:oleObj name="Equação" r:id="rId3" imgW="1422360" imgH="711000" progId="Equation.3">
                  <p:embed/>
                  <p:pic>
                    <p:nvPicPr>
                      <p:cNvPr id="4" name="Objeto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04991" y="2620735"/>
                        <a:ext cx="4187214" cy="20936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43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2024743" y="1702253"/>
                <a:ext cx="5418919" cy="72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pt-BR" sz="4000" b="0" i="1" smtClean="0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sz="4000" b="0" i="1" smtClean="0">
                          <a:latin typeface="Cambria Math"/>
                        </a:rPr>
                        <m:t>+</m:t>
                      </m:r>
                      <m:r>
                        <a:rPr lang="pt-BR" sz="4000" b="0" i="1" smtClean="0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pt-BR" sz="4000" b="0" i="1" smtClean="0">
                          <a:latin typeface="Cambria Math"/>
                        </a:rPr>
                        <m:t>𝐾</m:t>
                      </m:r>
                      <m:sSup>
                        <m:sSup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𝐻</m:t>
                          </m:r>
                        </m:e>
                        <m:sup>
                          <m:r>
                            <a:rPr lang="pt-BR" sz="4000" b="0" i="1" smtClean="0"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743" y="1702253"/>
                <a:ext cx="5418919" cy="72378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ixaDeTexto 5"/>
          <p:cNvSpPr txBox="1"/>
          <p:nvPr/>
        </p:nvSpPr>
        <p:spPr>
          <a:xfrm>
            <a:off x="7821386" y="1802537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</a:p>
        </p:txBody>
      </p:sp>
      <p:cxnSp>
        <p:nvCxnSpPr>
          <p:cNvPr id="17" name="Conector de seta reta 30"/>
          <p:cNvCxnSpPr/>
          <p:nvPr/>
        </p:nvCxnSpPr>
        <p:spPr>
          <a:xfrm>
            <a:off x="7013463" y="3658778"/>
            <a:ext cx="0" cy="839743"/>
          </a:xfrm>
          <a:prstGeom prst="straightConnector1">
            <a:avLst/>
          </a:prstGeom>
          <a:ln w="349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31"/>
          <p:cNvCxnSpPr/>
          <p:nvPr/>
        </p:nvCxnSpPr>
        <p:spPr>
          <a:xfrm flipV="1">
            <a:off x="7006701" y="3216729"/>
            <a:ext cx="757535" cy="434521"/>
          </a:xfrm>
          <a:prstGeom prst="straightConnector1">
            <a:avLst/>
          </a:prstGeom>
          <a:ln w="349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32"/>
          <p:cNvCxnSpPr/>
          <p:nvPr/>
        </p:nvCxnSpPr>
        <p:spPr>
          <a:xfrm>
            <a:off x="7005301" y="3642130"/>
            <a:ext cx="824249" cy="436519"/>
          </a:xfrm>
          <a:prstGeom prst="straightConnector1">
            <a:avLst/>
          </a:prstGeom>
          <a:ln w="349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/>
              <p:cNvSpPr txBox="1"/>
              <p:nvPr/>
            </p:nvSpPr>
            <p:spPr>
              <a:xfrm>
                <a:off x="7417425" y="2858674"/>
                <a:ext cx="469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CaixaDe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7425" y="2858674"/>
                <a:ext cx="469423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/>
              <p:cNvSpPr txBox="1"/>
              <p:nvPr/>
            </p:nvSpPr>
            <p:spPr>
              <a:xfrm>
                <a:off x="7707335" y="3753249"/>
                <a:ext cx="4747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6" name="CaixaDeTex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335" y="3753249"/>
                <a:ext cx="474745" cy="369332"/>
              </a:xfrm>
              <a:prstGeom prst="rect">
                <a:avLst/>
              </a:prstGeom>
              <a:blipFill rotWithShape="1"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/>
              <p:cNvSpPr txBox="1"/>
              <p:nvPr/>
            </p:nvSpPr>
            <p:spPr>
              <a:xfrm>
                <a:off x="6762423" y="4416881"/>
                <a:ext cx="4747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7" name="CaixaDeText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423" y="4416881"/>
                <a:ext cx="474745" cy="369332"/>
              </a:xfrm>
              <a:prstGeom prst="rect">
                <a:avLst/>
              </a:prstGeom>
              <a:blipFill rotWithShape="1"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80930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8253055"/>
              </p:ext>
            </p:extLst>
          </p:nvPr>
        </p:nvGraphicFramePr>
        <p:xfrm>
          <a:off x="2304991" y="2620735"/>
          <a:ext cx="4187214" cy="20936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94" name="Equação" r:id="rId3" imgW="1422360" imgH="711000" progId="Equation.3">
                  <p:embed/>
                </p:oleObj>
              </mc:Choice>
              <mc:Fallback>
                <p:oleObj name="Equação" r:id="rId3" imgW="1422360" imgH="711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04991" y="2620735"/>
                        <a:ext cx="4187214" cy="20936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44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2024743" y="1702253"/>
                <a:ext cx="5418919" cy="72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pt-BR" sz="4000" b="0" i="1" smtClean="0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sz="4000" b="0" i="1" smtClean="0">
                          <a:latin typeface="Cambria Math"/>
                        </a:rPr>
                        <m:t>+</m:t>
                      </m:r>
                      <m:r>
                        <a:rPr lang="pt-BR" sz="4000" b="0" i="1" smtClean="0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pt-BR" sz="4000" b="0" i="1" smtClean="0">
                          <a:latin typeface="Cambria Math"/>
                        </a:rPr>
                        <m:t>𝐾</m:t>
                      </m:r>
                      <m:sSup>
                        <m:sSup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𝐻</m:t>
                          </m:r>
                        </m:e>
                        <m:sup>
                          <m:r>
                            <a:rPr lang="pt-BR" sz="4000" b="0" i="1" smtClean="0"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743" y="1702253"/>
                <a:ext cx="5418919" cy="72378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ixaDeTexto 5"/>
          <p:cNvSpPr txBox="1"/>
          <p:nvPr/>
        </p:nvSpPr>
        <p:spPr>
          <a:xfrm>
            <a:off x="7821386" y="1802537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2641290" y="5049595"/>
                <a:ext cx="4298036" cy="6613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sz="3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3600" b="0" i="1" smtClean="0">
                            <a:latin typeface="Cambria Math"/>
                          </a:rPr>
                          <m:t>𝐻</m:t>
                        </m:r>
                      </m:e>
                      <m:sup>
                        <m:r>
                          <a:rPr lang="pt-BR" sz="3600" i="1" smtClean="0">
                            <a:latin typeface="Cambria Math"/>
                            <a:ea typeface="Cambria Math"/>
                          </a:rPr>
                          <m:t>†</m:t>
                        </m:r>
                      </m:sup>
                    </m:sSup>
                    <m:r>
                      <a:rPr lang="pt-BR" sz="3600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pt-BR" sz="3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3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3600" i="1">
                            <a:latin typeface="Cambria Math"/>
                          </a:rPr>
                          <m:t>[</m:t>
                        </m:r>
                        <m:r>
                          <a:rPr lang="pt-BR" sz="3600" i="1">
                            <a:latin typeface="Cambria Math"/>
                          </a:rPr>
                          <m:t>𝐼</m:t>
                        </m:r>
                        <m:r>
                          <a:rPr lang="pt-BR" sz="3600" i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pt-BR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3600" i="1">
                                <a:latin typeface="Cambria Math"/>
                              </a:rPr>
                              <m:t>𝑁</m:t>
                            </m:r>
                          </m:e>
                          <m:sup>
                            <m:r>
                              <a:rPr lang="pt-BR" sz="3600" i="1">
                                <a:latin typeface="Cambria Math"/>
                                <a:ea typeface="Cambria Math"/>
                              </a:rPr>
                              <m:t>†</m:t>
                            </m:r>
                          </m:sup>
                        </m:sSup>
                        <m:r>
                          <a:rPr lang="pt-BR" sz="3600" i="1">
                            <a:latin typeface="Cambria Math"/>
                          </a:rPr>
                          <m:t>𝐾</m:t>
                        </m:r>
                        <m:r>
                          <a:rPr lang="pt-BR" sz="3600" i="1">
                            <a:latin typeface="Cambria Math"/>
                          </a:rPr>
                          <m:t>]</m:t>
                        </m:r>
                      </m:e>
                      <m:sup>
                        <m:r>
                          <a:rPr lang="pt-BR" sz="3600" b="0" i="1" dirty="0" smtClean="0">
                            <a:latin typeface="Cambria Math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pt-BR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600" b="0" i="1" dirty="0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pt-BR" sz="3600" b="0" i="1" dirty="0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endParaRPr lang="pt-BR" sz="3600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290" y="5049595"/>
                <a:ext cx="4298036" cy="66133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70845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45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-506185" y="1584462"/>
                <a:ext cx="10229128" cy="724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pt-BR" sz="4000" b="0" i="1" smtClean="0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sz="4000" b="0" i="1" smtClean="0">
                          <a:latin typeface="Cambria Math"/>
                        </a:rPr>
                        <m:t>+</m:t>
                      </m:r>
                      <m:r>
                        <a:rPr lang="pt-BR" sz="4000" b="0" i="1" smtClean="0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i="1">
                              <a:latin typeface="Cambria Math"/>
                            </a:rPr>
                            <m:t>[</m:t>
                          </m:r>
                          <m:r>
                            <a:rPr lang="pt-BR" sz="4000" i="1">
                              <a:latin typeface="Cambria Math"/>
                            </a:rPr>
                            <m:t>𝐼</m:t>
                          </m:r>
                          <m:r>
                            <a:rPr lang="pt-BR" sz="4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000" b="0" i="1" smtClean="0">
                                  <a:latin typeface="Cambria Math"/>
                                </a:rPr>
                                <m:t>𝐾</m:t>
                              </m:r>
                              <m:r>
                                <a:rPr lang="pt-BR" sz="4000" i="1">
                                  <a:latin typeface="Cambria Math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pt-BR" sz="4000" i="1">
                                  <a:latin typeface="Cambria Math"/>
                                  <a:ea typeface="Cambria Math"/>
                                </a:rPr>
                                <m:t>†</m:t>
                              </m:r>
                            </m:sup>
                          </m:sSup>
                          <m:r>
                            <a:rPr lang="pt-BR" sz="4000" i="1">
                              <a:latin typeface="Cambria Math"/>
                            </a:rPr>
                            <m:t>]</m:t>
                          </m:r>
                        </m:e>
                        <m:sup>
                          <m:r>
                            <a:rPr lang="pt-BR" sz="4000" i="1" dirty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pt-BR" sz="4000" b="0" i="1" dirty="0" smtClean="0">
                          <a:latin typeface="Cambria Math"/>
                        </a:rPr>
                        <m:t>𝐾</m:t>
                      </m:r>
                      <m:sSub>
                        <m:sSub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 dirty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6185" y="1584462"/>
                <a:ext cx="10229128" cy="72455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59154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46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-506185" y="1584462"/>
                <a:ext cx="10229128" cy="724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pt-BR" sz="4000" b="0" i="1" smtClean="0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sz="4000" b="0" i="1" smtClean="0">
                          <a:latin typeface="Cambria Math"/>
                        </a:rPr>
                        <m:t>+</m:t>
                      </m:r>
                      <m:r>
                        <a:rPr lang="pt-BR" sz="4000" b="0" i="1" smtClean="0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i="1">
                              <a:latin typeface="Cambria Math"/>
                            </a:rPr>
                            <m:t>[</m:t>
                          </m:r>
                          <m:r>
                            <a:rPr lang="pt-BR" sz="4000" i="1">
                              <a:latin typeface="Cambria Math"/>
                            </a:rPr>
                            <m:t>𝐼</m:t>
                          </m:r>
                          <m:r>
                            <a:rPr lang="pt-BR" sz="4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000" b="0" i="1" smtClean="0">
                                  <a:latin typeface="Cambria Math"/>
                                </a:rPr>
                                <m:t>𝐾</m:t>
                              </m:r>
                              <m:r>
                                <a:rPr lang="pt-BR" sz="4000" i="1">
                                  <a:latin typeface="Cambria Math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pt-BR" sz="4000" i="1">
                                  <a:latin typeface="Cambria Math"/>
                                  <a:ea typeface="Cambria Math"/>
                                </a:rPr>
                                <m:t>†</m:t>
                              </m:r>
                            </m:sup>
                          </m:sSup>
                          <m:r>
                            <a:rPr lang="pt-BR" sz="4000" i="1">
                              <a:latin typeface="Cambria Math"/>
                            </a:rPr>
                            <m:t>]</m:t>
                          </m:r>
                        </m:e>
                        <m:sup>
                          <m:r>
                            <a:rPr lang="pt-BR" sz="4000" i="1" dirty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pt-BR" sz="4000" b="0" i="1" dirty="0" smtClean="0">
                          <a:latin typeface="Cambria Math"/>
                        </a:rPr>
                        <m:t>𝐾</m:t>
                      </m:r>
                      <m:sSub>
                        <m:sSub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 dirty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6185" y="1584462"/>
                <a:ext cx="10229128" cy="72455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lipse 1"/>
          <p:cNvSpPr/>
          <p:nvPr/>
        </p:nvSpPr>
        <p:spPr>
          <a:xfrm>
            <a:off x="3722914" y="1494064"/>
            <a:ext cx="1232807" cy="1053193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angulado 5"/>
          <p:cNvCxnSpPr>
            <a:stCxn id="2" idx="4"/>
          </p:cNvCxnSpPr>
          <p:nvPr/>
        </p:nvCxnSpPr>
        <p:spPr>
          <a:xfrm rot="5400000">
            <a:off x="3443288" y="2614613"/>
            <a:ext cx="963386" cy="828675"/>
          </a:xfrm>
          <a:prstGeom prst="bentConnector3">
            <a:avLst>
              <a:gd name="adj1" fmla="val 4661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angulado 16"/>
          <p:cNvCxnSpPr>
            <a:stCxn id="2" idx="4"/>
          </p:cNvCxnSpPr>
          <p:nvPr/>
        </p:nvCxnSpPr>
        <p:spPr>
          <a:xfrm rot="16200000" flipH="1">
            <a:off x="4320948" y="2565626"/>
            <a:ext cx="898075" cy="86133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/>
              <p:cNvSpPr txBox="1"/>
              <p:nvPr/>
            </p:nvSpPr>
            <p:spPr>
              <a:xfrm>
                <a:off x="2996046" y="3630384"/>
                <a:ext cx="1029193" cy="7869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4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400" b="0" i="1" smtClean="0">
                              <a:latin typeface="Cambria Math"/>
                            </a:rPr>
                            <m:t>𝑁</m:t>
                          </m:r>
                        </m:e>
                        <m:sup>
                          <m:r>
                            <a:rPr lang="pt-BR" sz="4400" i="1" smtClean="0"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pt-BR" sz="4400" dirty="0"/>
              </a:p>
            </p:txBody>
          </p:sp>
        </mc:Choice>
        <mc:Fallback xmlns="">
          <p:sp>
            <p:nvSpPr>
              <p:cNvPr id="25" name="CaixaDe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046" y="3630384"/>
                <a:ext cx="1029193" cy="78694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/>
              <p:cNvSpPr txBox="1"/>
              <p:nvPr/>
            </p:nvSpPr>
            <p:spPr>
              <a:xfrm>
                <a:off x="4699682" y="3642632"/>
                <a:ext cx="1001941" cy="7847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4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400" b="0" i="1" smtClean="0">
                              <a:latin typeface="Cambria Math"/>
                            </a:rPr>
                            <m:t>𝑁</m:t>
                          </m:r>
                        </m:e>
                        <m:sup>
                          <m:r>
                            <a:rPr lang="pt-BR" sz="4400" i="1" smtClean="0">
                              <a:latin typeface="Cambria Math"/>
                              <a:ea typeface="Cambria Math"/>
                            </a:rPr>
                            <m:t>‡</m:t>
                          </m:r>
                        </m:sup>
                      </m:sSup>
                    </m:oMath>
                  </m:oMathPara>
                </a14:m>
                <a:endParaRPr lang="pt-BR" sz="4400" dirty="0"/>
              </a:p>
            </p:txBody>
          </p:sp>
        </mc:Choice>
        <mc:Fallback xmlns="">
          <p:sp>
            <p:nvSpPr>
              <p:cNvPr id="26" name="CaixaDeTex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9682" y="3642632"/>
                <a:ext cx="1001941" cy="78476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CaixaDeTexto 30"/>
          <p:cNvSpPr txBox="1"/>
          <p:nvPr/>
        </p:nvSpPr>
        <p:spPr>
          <a:xfrm>
            <a:off x="2168641" y="4323193"/>
            <a:ext cx="185659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Dentro do corpo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4699682" y="4320878"/>
            <a:ext cx="160973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Fora do corpo</a:t>
            </a:r>
          </a:p>
        </p:txBody>
      </p:sp>
    </p:spTree>
    <p:extLst>
      <p:ext uri="{BB962C8B-B14F-4D97-AF65-F5344CB8AC3E}">
        <p14:creationId xmlns:p14="http://schemas.microsoft.com/office/powerpoint/2010/main" val="29721888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4536310"/>
              </p:ext>
            </p:extLst>
          </p:nvPr>
        </p:nvGraphicFramePr>
        <p:xfrm>
          <a:off x="1565275" y="1689100"/>
          <a:ext cx="6677025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72" name="Equação" r:id="rId3" imgW="2133360" imgH="444240" progId="Equation.3">
                  <p:embed/>
                </p:oleObj>
              </mc:Choice>
              <mc:Fallback>
                <p:oleObj name="Equação" r:id="rId3" imgW="213336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65275" y="1689100"/>
                        <a:ext cx="6677025" cy="139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9507033"/>
              </p:ext>
            </p:extLst>
          </p:nvPr>
        </p:nvGraphicFramePr>
        <p:xfrm>
          <a:off x="1687513" y="3663950"/>
          <a:ext cx="6205537" cy="158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73" name="Equação" r:id="rId5" imgW="1739880" imgH="444240" progId="Equation.3">
                  <p:embed/>
                </p:oleObj>
              </mc:Choice>
              <mc:Fallback>
                <p:oleObj name="Equação" r:id="rId5" imgW="173988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87513" y="3663950"/>
                        <a:ext cx="6205537" cy="158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43885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7346265"/>
              </p:ext>
            </p:extLst>
          </p:nvPr>
        </p:nvGraphicFramePr>
        <p:xfrm>
          <a:off x="1431925" y="1443038"/>
          <a:ext cx="6207125" cy="158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525" name="Equação" r:id="rId3" imgW="1739880" imgH="444240" progId="Equation.3">
                  <p:embed/>
                </p:oleObj>
              </mc:Choice>
              <mc:Fallback>
                <p:oleObj name="Equação" r:id="rId3" imgW="173988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31925" y="1443038"/>
                        <a:ext cx="6207125" cy="1585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2193354"/>
              </p:ext>
            </p:extLst>
          </p:nvPr>
        </p:nvGraphicFramePr>
        <p:xfrm>
          <a:off x="1249363" y="3386138"/>
          <a:ext cx="6897687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526" name="Equação" r:id="rId5" imgW="3047760" imgH="444240" progId="Equation.3">
                  <p:embed/>
                </p:oleObj>
              </mc:Choice>
              <mc:Fallback>
                <p:oleObj name="Equação" r:id="rId5" imgW="304776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49363" y="3386138"/>
                        <a:ext cx="6897687" cy="1006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2994295"/>
              </p:ext>
            </p:extLst>
          </p:nvPr>
        </p:nvGraphicFramePr>
        <p:xfrm>
          <a:off x="446314" y="5142592"/>
          <a:ext cx="4452258" cy="627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527" name="Equação" r:id="rId7" imgW="1981080" imgH="279360" progId="Equation.3">
                  <p:embed/>
                </p:oleObj>
              </mc:Choice>
              <mc:Fallback>
                <p:oleObj name="Equação" r:id="rId7" imgW="1981080" imgH="2793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6314" y="5142592"/>
                        <a:ext cx="4452258" cy="627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48</a:t>
            </a:fld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449" y="4686298"/>
            <a:ext cx="1339364" cy="16292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aixaDeTexto 10"/>
          <p:cNvSpPr txBox="1"/>
          <p:nvPr/>
        </p:nvSpPr>
        <p:spPr>
          <a:xfrm>
            <a:off x="7071813" y="5962522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Dirichlet</a:t>
            </a:r>
            <a:r>
              <a:rPr lang="pt-BR" dirty="0"/>
              <a:t> (1839)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/>
              <p:cNvSpPr txBox="1"/>
              <p:nvPr/>
            </p:nvSpPr>
            <p:spPr>
              <a:xfrm>
                <a:off x="759277" y="3629023"/>
                <a:ext cx="657488" cy="534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b="0" i="1" smtClean="0">
                              <a:latin typeface="Cambria Math"/>
                            </a:rPr>
                            <m:t>𝑓</m:t>
                          </m:r>
                        </m:e>
                        <m:sup>
                          <m:r>
                            <a:rPr lang="pt-BR" sz="2800" i="1" smtClean="0"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CaixaDe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77" y="3629023"/>
                <a:ext cx="657488" cy="53437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9078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5158269"/>
              </p:ext>
            </p:extLst>
          </p:nvPr>
        </p:nvGraphicFramePr>
        <p:xfrm>
          <a:off x="1431925" y="1443038"/>
          <a:ext cx="6207125" cy="158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14" name="Equação" r:id="rId3" imgW="1739880" imgH="444240" progId="Equation.3">
                  <p:embed/>
                </p:oleObj>
              </mc:Choice>
              <mc:Fallback>
                <p:oleObj name="Equação" r:id="rId3" imgW="173988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31925" y="1443038"/>
                        <a:ext cx="6207125" cy="1585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5787322"/>
              </p:ext>
            </p:extLst>
          </p:nvPr>
        </p:nvGraphicFramePr>
        <p:xfrm>
          <a:off x="1246186" y="3384809"/>
          <a:ext cx="6897687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15" name="Equação" r:id="rId5" imgW="3047760" imgH="444240" progId="Equation.3">
                  <p:embed/>
                </p:oleObj>
              </mc:Choice>
              <mc:Fallback>
                <p:oleObj name="Equação" r:id="rId5" imgW="30477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6186" y="3384809"/>
                        <a:ext cx="6897687" cy="100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49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759277" y="3629023"/>
                <a:ext cx="639855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b="0" i="1" smtClean="0">
                              <a:latin typeface="Cambria Math"/>
                            </a:rPr>
                            <m:t>𝑓</m:t>
                          </m:r>
                        </m:e>
                        <m:sup>
                          <m:r>
                            <a:rPr lang="pt-BR" sz="2800" i="1">
                              <a:latin typeface="Cambria Math"/>
                              <a:ea typeface="Cambria Math"/>
                            </a:rPr>
                            <m:t>‡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77" y="3629023"/>
                <a:ext cx="639855" cy="53296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Objeto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1944186"/>
              </p:ext>
            </p:extLst>
          </p:nvPr>
        </p:nvGraphicFramePr>
        <p:xfrm>
          <a:off x="446314" y="5142592"/>
          <a:ext cx="4452258" cy="627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16" name="Equação" r:id="rId8" imgW="1981080" imgH="279360" progId="Equation.3">
                  <p:embed/>
                </p:oleObj>
              </mc:Choice>
              <mc:Fallback>
                <p:oleObj name="Equação" r:id="rId8" imgW="1981080" imgH="279360" progId="Equation.3">
                  <p:embed/>
                  <p:pic>
                    <p:nvPicPr>
                      <p:cNvPr id="9" name="Objeto 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46314" y="5142592"/>
                        <a:ext cx="4452258" cy="627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4990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5</a:t>
            </a:fld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1393821"/>
            <a:ext cx="3662643" cy="17119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CaixaDeTexto 9"/>
          <p:cNvSpPr txBox="1"/>
          <p:nvPr/>
        </p:nvSpPr>
        <p:spPr>
          <a:xfrm>
            <a:off x="3964395" y="2644087"/>
            <a:ext cx="1834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Farrar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(1979)</a:t>
            </a:r>
          </a:p>
        </p:txBody>
      </p:sp>
    </p:spTree>
    <p:extLst>
      <p:ext uri="{BB962C8B-B14F-4D97-AF65-F5344CB8AC3E}">
        <p14:creationId xmlns:p14="http://schemas.microsoft.com/office/powerpoint/2010/main" val="6047446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3608881"/>
              </p:ext>
            </p:extLst>
          </p:nvPr>
        </p:nvGraphicFramePr>
        <p:xfrm>
          <a:off x="1431925" y="1443038"/>
          <a:ext cx="6207125" cy="158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60" name="Equação" r:id="rId3" imgW="1739880" imgH="444240" progId="Equation.3">
                  <p:embed/>
                </p:oleObj>
              </mc:Choice>
              <mc:Fallback>
                <p:oleObj name="Equação" r:id="rId3" imgW="173988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31925" y="1443038"/>
                        <a:ext cx="6207125" cy="1585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1555025"/>
              </p:ext>
            </p:extLst>
          </p:nvPr>
        </p:nvGraphicFramePr>
        <p:xfrm>
          <a:off x="1246186" y="3384809"/>
          <a:ext cx="6897687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61" name="Equação" r:id="rId5" imgW="3047760" imgH="444240" progId="Equation.3">
                  <p:embed/>
                </p:oleObj>
              </mc:Choice>
              <mc:Fallback>
                <p:oleObj name="Equação" r:id="rId5" imgW="30477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6186" y="3384809"/>
                        <a:ext cx="6897687" cy="100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50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759277" y="3629023"/>
                <a:ext cx="639855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b="0" i="1" smtClean="0">
                              <a:latin typeface="Cambria Math"/>
                            </a:rPr>
                            <m:t>𝑓</m:t>
                          </m:r>
                        </m:e>
                        <m:sup>
                          <m:r>
                            <a:rPr lang="pt-BR" sz="2800" i="1">
                              <a:latin typeface="Cambria Math"/>
                              <a:ea typeface="Cambria Math"/>
                            </a:rPr>
                            <m:t>‡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77" y="3629023"/>
                <a:ext cx="639855" cy="53296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ângulo 10"/>
          <p:cNvSpPr/>
          <p:nvPr/>
        </p:nvSpPr>
        <p:spPr>
          <a:xfrm>
            <a:off x="3763736" y="3404508"/>
            <a:ext cx="563336" cy="474670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4928507" y="3404508"/>
            <a:ext cx="563336" cy="474670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6068785" y="3405079"/>
            <a:ext cx="563336" cy="474670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9" name="Objeto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2993689"/>
              </p:ext>
            </p:extLst>
          </p:nvPr>
        </p:nvGraphicFramePr>
        <p:xfrm>
          <a:off x="446314" y="5142592"/>
          <a:ext cx="4452258" cy="627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62" name="Equação" r:id="rId8" imgW="1981080" imgH="279360" progId="Equation.3">
                  <p:embed/>
                </p:oleObj>
              </mc:Choice>
              <mc:Fallback>
                <p:oleObj name="Equação" r:id="rId8" imgW="1981080" imgH="279360" progId="Equation.3">
                  <p:embed/>
                  <p:pic>
                    <p:nvPicPr>
                      <p:cNvPr id="15" name="Objeto 1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46314" y="5142592"/>
                        <a:ext cx="4452258" cy="627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32776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3566735"/>
              </p:ext>
            </p:extLst>
          </p:nvPr>
        </p:nvGraphicFramePr>
        <p:xfrm>
          <a:off x="1604963" y="1689100"/>
          <a:ext cx="6597650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33" name="Equação" r:id="rId3" imgW="2108160" imgH="444240" progId="Equation.3">
                  <p:embed/>
                </p:oleObj>
              </mc:Choice>
              <mc:Fallback>
                <p:oleObj name="Equação" r:id="rId3" imgW="210816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4963" y="1689100"/>
                        <a:ext cx="6597650" cy="139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49963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286244"/>
              </p:ext>
            </p:extLst>
          </p:nvPr>
        </p:nvGraphicFramePr>
        <p:xfrm>
          <a:off x="1604963" y="1689100"/>
          <a:ext cx="6597650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98" name="Equação" r:id="rId3" imgW="2108160" imgH="444240" progId="Equation.3">
                  <p:embed/>
                </p:oleObj>
              </mc:Choice>
              <mc:Fallback>
                <p:oleObj name="Equação" r:id="rId3" imgW="210816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4963" y="1689100"/>
                        <a:ext cx="6597650" cy="139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188478"/>
              </p:ext>
            </p:extLst>
          </p:nvPr>
        </p:nvGraphicFramePr>
        <p:xfrm>
          <a:off x="2446338" y="3433763"/>
          <a:ext cx="4765675" cy="1350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99" name="Equação" r:id="rId5" imgW="1523880" imgH="431640" progId="Equation.3">
                  <p:embed/>
                </p:oleObj>
              </mc:Choice>
              <mc:Fallback>
                <p:oleObj name="Equação" r:id="rId5" imgW="152388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46338" y="3433763"/>
                        <a:ext cx="4765675" cy="1350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4987508"/>
              </p:ext>
            </p:extLst>
          </p:nvPr>
        </p:nvGraphicFramePr>
        <p:xfrm>
          <a:off x="893536" y="5139870"/>
          <a:ext cx="1497582" cy="509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700" name="Equação" r:id="rId7" imgW="596880" imgH="203040" progId="Equation.3">
                  <p:embed/>
                </p:oleObj>
              </mc:Choice>
              <mc:Fallback>
                <p:oleObj name="Equação" r:id="rId7" imgW="59688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93536" y="5139870"/>
                        <a:ext cx="1497582" cy="5098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8646466"/>
              </p:ext>
            </p:extLst>
          </p:nvPr>
        </p:nvGraphicFramePr>
        <p:xfrm>
          <a:off x="869950" y="5580743"/>
          <a:ext cx="1523716" cy="566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701" name="Equação" r:id="rId9" imgW="545760" imgH="203040" progId="Equation.3">
                  <p:embed/>
                </p:oleObj>
              </mc:Choice>
              <mc:Fallback>
                <p:oleObj name="Equação" r:id="rId9" imgW="545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69950" y="5580743"/>
                        <a:ext cx="1523716" cy="566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52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1782026" y="3609261"/>
                <a:ext cx="827662" cy="751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36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𝑖𝑖</m:t>
                          </m:r>
                        </m:sub>
                        <m:sup>
                          <m:r>
                            <a:rPr lang="pt-BR" sz="3600" i="1" smtClean="0"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bSup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026" y="3609261"/>
                <a:ext cx="827662" cy="751681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Elipse 17"/>
          <p:cNvSpPr/>
          <p:nvPr/>
        </p:nvSpPr>
        <p:spPr>
          <a:xfrm>
            <a:off x="1782025" y="3520623"/>
            <a:ext cx="827663" cy="970905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9" name="Conector angulado 21"/>
          <p:cNvCxnSpPr>
            <a:cxnSpLocks/>
            <a:stCxn id="18" idx="4"/>
          </p:cNvCxnSpPr>
          <p:nvPr/>
        </p:nvCxnSpPr>
        <p:spPr>
          <a:xfrm rot="16200000" flipH="1">
            <a:off x="2439332" y="4248052"/>
            <a:ext cx="591192" cy="107814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/>
          <p:cNvSpPr txBox="1"/>
          <p:nvPr/>
        </p:nvSpPr>
        <p:spPr>
          <a:xfrm>
            <a:off x="3348610" y="4836357"/>
            <a:ext cx="307869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Fatores de desmagnetização</a:t>
            </a:r>
          </a:p>
        </p:txBody>
      </p:sp>
    </p:spTree>
    <p:extLst>
      <p:ext uri="{BB962C8B-B14F-4D97-AF65-F5344CB8AC3E}">
        <p14:creationId xmlns:p14="http://schemas.microsoft.com/office/powerpoint/2010/main" val="31358817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111413"/>
              </p:ext>
            </p:extLst>
          </p:nvPr>
        </p:nvGraphicFramePr>
        <p:xfrm>
          <a:off x="1604963" y="1689100"/>
          <a:ext cx="6597650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38" name="Equação" r:id="rId3" imgW="2108160" imgH="444240" progId="Equation.3">
                  <p:embed/>
                </p:oleObj>
              </mc:Choice>
              <mc:Fallback>
                <p:oleObj name="Equação" r:id="rId3" imgW="210816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4963" y="1689100"/>
                        <a:ext cx="6597650" cy="139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5882721"/>
              </p:ext>
            </p:extLst>
          </p:nvPr>
        </p:nvGraphicFramePr>
        <p:xfrm>
          <a:off x="748388" y="3363913"/>
          <a:ext cx="7943850" cy="1233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39" name="Equação" r:id="rId5" imgW="2844720" imgH="431640" progId="Equation.3">
                  <p:embed/>
                </p:oleObj>
              </mc:Choice>
              <mc:Fallback>
                <p:oleObj name="Equação" r:id="rId5" imgW="284472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8388" y="3363913"/>
                        <a:ext cx="7943850" cy="1233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4220518"/>
              </p:ext>
            </p:extLst>
          </p:nvPr>
        </p:nvGraphicFramePr>
        <p:xfrm>
          <a:off x="2308225" y="4903788"/>
          <a:ext cx="4540250" cy="1233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40" name="Equação" r:id="rId7" imgW="1625400" imgH="431640" progId="Equation.3">
                  <p:embed/>
                </p:oleObj>
              </mc:Choice>
              <mc:Fallback>
                <p:oleObj name="Equação" r:id="rId7" imgW="1625400" imgH="431640" progId="Equation.3">
                  <p:embed/>
                  <p:pic>
                    <p:nvPicPr>
                      <p:cNvPr id="0" name="Objeto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8225" y="4903788"/>
                        <a:ext cx="4540250" cy="1233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53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86764" y="3519454"/>
                <a:ext cx="827662" cy="7457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36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𝑖𝑖</m:t>
                          </m:r>
                        </m:sub>
                        <m:sup>
                          <m:r>
                            <a:rPr lang="pt-BR" sz="3600" i="1" smtClean="0">
                              <a:latin typeface="Cambria Math"/>
                              <a:ea typeface="Cambria Math"/>
                            </a:rPr>
                            <m:t>‡</m:t>
                          </m:r>
                        </m:sup>
                      </m:sSubSup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64" y="3519454"/>
                <a:ext cx="827662" cy="74578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1651584" y="5051621"/>
                <a:ext cx="867738" cy="808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36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pt-BR" sz="3600" i="1" smtClean="0">
                              <a:latin typeface="Cambria Math"/>
                              <a:ea typeface="Cambria Math"/>
                            </a:rPr>
                            <m:t>‡</m:t>
                          </m:r>
                        </m:sup>
                      </m:sSubSup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584" y="5051621"/>
                <a:ext cx="867738" cy="808491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73263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54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-506185" y="1584462"/>
                <a:ext cx="10229128" cy="724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pt-BR" sz="4000" b="0" i="1" smtClean="0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sz="4000" b="0" i="1" smtClean="0">
                          <a:latin typeface="Cambria Math"/>
                        </a:rPr>
                        <m:t>+</m:t>
                      </m:r>
                      <m:r>
                        <a:rPr lang="pt-BR" sz="4000" b="0" i="1" smtClean="0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i="1">
                              <a:latin typeface="Cambria Math"/>
                            </a:rPr>
                            <m:t>[</m:t>
                          </m:r>
                          <m:r>
                            <a:rPr lang="pt-BR" sz="4000" i="1">
                              <a:latin typeface="Cambria Math"/>
                            </a:rPr>
                            <m:t>𝐼</m:t>
                          </m:r>
                          <m:r>
                            <a:rPr lang="pt-BR" sz="4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000" b="0" i="1" smtClean="0">
                                  <a:latin typeface="Cambria Math"/>
                                </a:rPr>
                                <m:t>𝐾</m:t>
                              </m:r>
                              <m:r>
                                <a:rPr lang="pt-BR" sz="4000" i="1">
                                  <a:latin typeface="Cambria Math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pt-BR" sz="4000" i="1">
                                  <a:latin typeface="Cambria Math"/>
                                  <a:ea typeface="Cambria Math"/>
                                </a:rPr>
                                <m:t>†</m:t>
                              </m:r>
                            </m:sup>
                          </m:sSup>
                          <m:r>
                            <a:rPr lang="pt-BR" sz="4000" i="1">
                              <a:latin typeface="Cambria Math"/>
                            </a:rPr>
                            <m:t>]</m:t>
                          </m:r>
                        </m:e>
                        <m:sup>
                          <m:r>
                            <a:rPr lang="pt-BR" sz="4000" i="1" dirty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pt-BR" sz="4000" b="0" i="1" dirty="0" smtClean="0">
                          <a:latin typeface="Cambria Math"/>
                        </a:rPr>
                        <m:t>𝐾</m:t>
                      </m:r>
                      <m:sSub>
                        <m:sSub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 dirty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6185" y="1584462"/>
                <a:ext cx="10229128" cy="72455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62555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55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-506185" y="1584462"/>
                <a:ext cx="10229128" cy="724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pt-BR" sz="4000" b="0" i="1" smtClean="0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sz="4000" b="0" i="1" smtClean="0">
                          <a:latin typeface="Cambria Math"/>
                        </a:rPr>
                        <m:t>+</m:t>
                      </m:r>
                      <m:r>
                        <a:rPr lang="pt-BR" sz="4000" b="0" i="1" smtClean="0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i="1">
                              <a:latin typeface="Cambria Math"/>
                            </a:rPr>
                            <m:t>[</m:t>
                          </m:r>
                          <m:r>
                            <a:rPr lang="pt-BR" sz="4000" i="1">
                              <a:latin typeface="Cambria Math"/>
                            </a:rPr>
                            <m:t>𝐼</m:t>
                          </m:r>
                          <m:r>
                            <a:rPr lang="pt-BR" sz="4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000" b="0" i="1" smtClean="0">
                                  <a:latin typeface="Cambria Math"/>
                                </a:rPr>
                                <m:t>𝐾</m:t>
                              </m:r>
                              <m:r>
                                <a:rPr lang="pt-BR" sz="4000" i="1">
                                  <a:latin typeface="Cambria Math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pt-BR" sz="4000" i="1">
                                  <a:latin typeface="Cambria Math"/>
                                  <a:ea typeface="Cambria Math"/>
                                </a:rPr>
                                <m:t>†</m:t>
                              </m:r>
                            </m:sup>
                          </m:sSup>
                          <m:r>
                            <a:rPr lang="pt-BR" sz="4000" i="1">
                              <a:latin typeface="Cambria Math"/>
                            </a:rPr>
                            <m:t>]</m:t>
                          </m:r>
                        </m:e>
                        <m:sup>
                          <m:r>
                            <a:rPr lang="pt-BR" sz="4000" i="1" dirty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pt-BR" sz="4000" b="0" i="1" dirty="0" smtClean="0">
                          <a:latin typeface="Cambria Math"/>
                        </a:rPr>
                        <m:t>𝐾</m:t>
                      </m:r>
                      <m:sSub>
                        <m:sSub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 dirty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6185" y="1584462"/>
                <a:ext cx="10229128" cy="72455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-353785" y="2674608"/>
                <a:ext cx="10229128" cy="724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pt-BR" sz="40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sz="4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i="1">
                              <a:latin typeface="Cambria Math"/>
                            </a:rPr>
                            <m:t>𝑁</m:t>
                          </m:r>
                        </m:e>
                        <m:sup>
                          <m:r>
                            <a:rPr lang="pt-BR" sz="4000" i="1">
                              <a:latin typeface="Cambria Math"/>
                              <a:ea typeface="Cambria Math"/>
                            </a:rPr>
                            <m:t>‡</m:t>
                          </m:r>
                        </m:sup>
                      </m:sSup>
                      <m:sSup>
                        <m:sSup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i="1">
                              <a:latin typeface="Cambria Math"/>
                            </a:rPr>
                            <m:t>[</m:t>
                          </m:r>
                          <m:r>
                            <a:rPr lang="pt-BR" sz="4000" i="1">
                              <a:latin typeface="Cambria Math"/>
                            </a:rPr>
                            <m:t>𝐼</m:t>
                          </m:r>
                          <m:r>
                            <a:rPr lang="pt-BR" sz="4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000" b="0" i="1" smtClean="0">
                                  <a:latin typeface="Cambria Math"/>
                                </a:rPr>
                                <m:t>𝐾</m:t>
                              </m:r>
                              <m:r>
                                <a:rPr lang="pt-BR" sz="4000" i="1">
                                  <a:latin typeface="Cambria Math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pt-BR" sz="4000" i="1">
                                  <a:latin typeface="Cambria Math"/>
                                  <a:ea typeface="Cambria Math"/>
                                </a:rPr>
                                <m:t>†</m:t>
                              </m:r>
                            </m:sup>
                          </m:sSup>
                          <m:r>
                            <a:rPr lang="pt-BR" sz="4000" i="1">
                              <a:latin typeface="Cambria Math"/>
                            </a:rPr>
                            <m:t>]</m:t>
                          </m:r>
                        </m:e>
                        <m:sup>
                          <m:r>
                            <a:rPr lang="pt-BR" sz="4000" i="1" dirty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pt-BR" sz="4000" b="0" i="1" dirty="0" smtClean="0">
                          <a:latin typeface="Cambria Math"/>
                        </a:rPr>
                        <m:t>𝐾</m:t>
                      </m:r>
                      <m:sSub>
                        <m:sSub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 dirty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3785" y="2674608"/>
                <a:ext cx="10229128" cy="72455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78487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56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-506185" y="1584462"/>
                <a:ext cx="10229128" cy="724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pt-BR" sz="4000" b="0" i="1" smtClean="0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sz="4000" b="0" i="1" smtClean="0">
                          <a:latin typeface="Cambria Math"/>
                        </a:rPr>
                        <m:t>+</m:t>
                      </m:r>
                      <m:r>
                        <a:rPr lang="pt-BR" sz="4000" b="0" i="1" smtClean="0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i="1">
                              <a:latin typeface="Cambria Math"/>
                            </a:rPr>
                            <m:t>[</m:t>
                          </m:r>
                          <m:r>
                            <a:rPr lang="pt-BR" sz="4000" i="1">
                              <a:latin typeface="Cambria Math"/>
                            </a:rPr>
                            <m:t>𝐼</m:t>
                          </m:r>
                          <m:r>
                            <a:rPr lang="pt-BR" sz="4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000" b="0" i="1" smtClean="0">
                                  <a:latin typeface="Cambria Math"/>
                                </a:rPr>
                                <m:t>𝐾</m:t>
                              </m:r>
                              <m:r>
                                <a:rPr lang="pt-BR" sz="4000" i="1">
                                  <a:latin typeface="Cambria Math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pt-BR" sz="4000" i="1">
                                  <a:latin typeface="Cambria Math"/>
                                  <a:ea typeface="Cambria Math"/>
                                </a:rPr>
                                <m:t>†</m:t>
                              </m:r>
                            </m:sup>
                          </m:sSup>
                          <m:r>
                            <a:rPr lang="pt-BR" sz="4000" i="1">
                              <a:latin typeface="Cambria Math"/>
                            </a:rPr>
                            <m:t>]</m:t>
                          </m:r>
                        </m:e>
                        <m:sup>
                          <m:r>
                            <a:rPr lang="pt-BR" sz="4000" i="1" dirty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pt-BR" sz="4000" b="0" i="1" dirty="0" smtClean="0">
                          <a:latin typeface="Cambria Math"/>
                        </a:rPr>
                        <m:t>𝐾</m:t>
                      </m:r>
                      <m:sSub>
                        <m:sSub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 dirty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6185" y="1584462"/>
                <a:ext cx="10229128" cy="72455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-353785" y="2674608"/>
                <a:ext cx="10229128" cy="724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pt-BR" sz="40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sz="4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i="1">
                              <a:latin typeface="Cambria Math"/>
                            </a:rPr>
                            <m:t>𝑁</m:t>
                          </m:r>
                        </m:e>
                        <m:sup>
                          <m:r>
                            <a:rPr lang="pt-BR" sz="4000" i="1">
                              <a:latin typeface="Cambria Math"/>
                              <a:ea typeface="Cambria Math"/>
                            </a:rPr>
                            <m:t>‡</m:t>
                          </m:r>
                        </m:sup>
                      </m:sSup>
                      <m:sSup>
                        <m:sSup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i="1">
                              <a:latin typeface="Cambria Math"/>
                            </a:rPr>
                            <m:t>[</m:t>
                          </m:r>
                          <m:r>
                            <a:rPr lang="pt-BR" sz="4000" i="1">
                              <a:latin typeface="Cambria Math"/>
                            </a:rPr>
                            <m:t>𝐼</m:t>
                          </m:r>
                          <m:r>
                            <a:rPr lang="pt-BR" sz="4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000" b="0" i="1" smtClean="0">
                                  <a:latin typeface="Cambria Math"/>
                                </a:rPr>
                                <m:t>𝐾</m:t>
                              </m:r>
                              <m:r>
                                <a:rPr lang="pt-BR" sz="4000" i="1">
                                  <a:latin typeface="Cambria Math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pt-BR" sz="4000" i="1">
                                  <a:latin typeface="Cambria Math"/>
                                  <a:ea typeface="Cambria Math"/>
                                </a:rPr>
                                <m:t>†</m:t>
                              </m:r>
                            </m:sup>
                          </m:sSup>
                          <m:r>
                            <a:rPr lang="pt-BR" sz="4000" i="1">
                              <a:latin typeface="Cambria Math"/>
                            </a:rPr>
                            <m:t>]</m:t>
                          </m:r>
                        </m:e>
                        <m:sup>
                          <m:r>
                            <a:rPr lang="pt-BR" sz="4000" i="1" dirty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pt-BR" sz="4000" b="0" i="1" dirty="0" smtClean="0">
                          <a:latin typeface="Cambria Math"/>
                        </a:rPr>
                        <m:t>𝐾</m:t>
                      </m:r>
                      <m:sSub>
                        <m:sSub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 dirty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3785" y="2674608"/>
                <a:ext cx="10229128" cy="72455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/>
              <p:cNvSpPr txBox="1"/>
              <p:nvPr/>
            </p:nvSpPr>
            <p:spPr>
              <a:xfrm>
                <a:off x="-255813" y="3727802"/>
                <a:ext cx="10229128" cy="724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  <a:ea typeface="Cambria Math"/>
                        </a:rPr>
                        <m:t>△</m:t>
                      </m:r>
                      <m:r>
                        <a:rPr lang="pt-BR" sz="4000" b="0" i="1" smtClean="0">
                          <a:latin typeface="Cambria Math"/>
                          <a:ea typeface="Cambria Math"/>
                        </a:rPr>
                        <m:t>𝐻</m:t>
                      </m:r>
                      <m:r>
                        <a:rPr lang="pt-BR" sz="4000" b="0" i="1" smtClean="0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𝑁</m:t>
                          </m:r>
                        </m:e>
                        <m:sup>
                          <m:r>
                            <a:rPr lang="pt-BR" sz="4000" b="0" i="1" smtClean="0">
                              <a:latin typeface="Cambria Math"/>
                              <a:ea typeface="Cambria Math"/>
                            </a:rPr>
                            <m:t>‡</m:t>
                          </m:r>
                        </m:sup>
                      </m:sSup>
                      <m:sSup>
                        <m:sSup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i="1">
                              <a:latin typeface="Cambria Math"/>
                            </a:rPr>
                            <m:t>[</m:t>
                          </m:r>
                          <m:r>
                            <a:rPr lang="pt-BR" sz="4000" i="1">
                              <a:latin typeface="Cambria Math"/>
                            </a:rPr>
                            <m:t>𝐼</m:t>
                          </m:r>
                          <m:r>
                            <a:rPr lang="pt-BR" sz="4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000" b="0" i="1" smtClean="0">
                                  <a:latin typeface="Cambria Math"/>
                                </a:rPr>
                                <m:t>𝐾</m:t>
                              </m:r>
                              <m:r>
                                <a:rPr lang="pt-BR" sz="4000" i="1">
                                  <a:latin typeface="Cambria Math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pt-BR" sz="4000" i="1">
                                  <a:latin typeface="Cambria Math"/>
                                  <a:ea typeface="Cambria Math"/>
                                </a:rPr>
                                <m:t>†</m:t>
                              </m:r>
                            </m:sup>
                          </m:sSup>
                          <m:r>
                            <a:rPr lang="pt-BR" sz="4000" i="1">
                              <a:latin typeface="Cambria Math"/>
                            </a:rPr>
                            <m:t>]</m:t>
                          </m:r>
                        </m:e>
                        <m:sup>
                          <m:r>
                            <a:rPr lang="pt-BR" sz="4000" i="1" dirty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pt-BR" sz="4000" b="0" i="1" dirty="0" smtClean="0">
                          <a:latin typeface="Cambria Math"/>
                        </a:rPr>
                        <m:t>𝐾</m:t>
                      </m:r>
                      <m:sSub>
                        <m:sSub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 dirty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15" name="CaixaDe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55813" y="3727802"/>
                <a:ext cx="10229128" cy="72455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Elipse 16"/>
          <p:cNvSpPr/>
          <p:nvPr/>
        </p:nvSpPr>
        <p:spPr>
          <a:xfrm>
            <a:off x="1933648" y="3664462"/>
            <a:ext cx="885587" cy="963385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/>
          <p:cNvSpPr/>
          <p:nvPr/>
        </p:nvSpPr>
        <p:spPr>
          <a:xfrm>
            <a:off x="3458706" y="3664462"/>
            <a:ext cx="733195" cy="893987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/>
          <p:cNvSpPr/>
          <p:nvPr/>
        </p:nvSpPr>
        <p:spPr>
          <a:xfrm>
            <a:off x="4191900" y="3593915"/>
            <a:ext cx="3758011" cy="1096515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" name="Conector angulado 17"/>
          <p:cNvCxnSpPr>
            <a:cxnSpLocks/>
          </p:cNvCxnSpPr>
          <p:nvPr/>
        </p:nvCxnSpPr>
        <p:spPr>
          <a:xfrm rot="5400000">
            <a:off x="1800800" y="4760692"/>
            <a:ext cx="752539" cy="48684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angulado 19"/>
          <p:cNvCxnSpPr>
            <a:cxnSpLocks/>
            <a:stCxn id="18" idx="4"/>
          </p:cNvCxnSpPr>
          <p:nvPr/>
        </p:nvCxnSpPr>
        <p:spPr>
          <a:xfrm rot="16200000" flipH="1">
            <a:off x="3785687" y="4598065"/>
            <a:ext cx="564745" cy="48551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angulado 21"/>
          <p:cNvCxnSpPr>
            <a:cxnSpLocks/>
          </p:cNvCxnSpPr>
          <p:nvPr/>
        </p:nvCxnSpPr>
        <p:spPr>
          <a:xfrm rot="16200000" flipH="1">
            <a:off x="6494041" y="4544897"/>
            <a:ext cx="1106320" cy="109259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581306" y="5419040"/>
            <a:ext cx="2108669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Campo magnético do corpo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3141713" y="5223953"/>
            <a:ext cx="2855610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Tensor de depolarização fora do corpo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6838133" y="5690949"/>
            <a:ext cx="161054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Magnetização</a:t>
            </a:r>
          </a:p>
        </p:txBody>
      </p:sp>
    </p:spTree>
    <p:extLst>
      <p:ext uri="{BB962C8B-B14F-4D97-AF65-F5344CB8AC3E}">
        <p14:creationId xmlns:p14="http://schemas.microsoft.com/office/powerpoint/2010/main" val="41703678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57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-506185" y="1584462"/>
                <a:ext cx="10229128" cy="724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pt-BR" sz="4000" b="0" i="1" smtClean="0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sz="4000" b="0" i="1" smtClean="0">
                          <a:latin typeface="Cambria Math"/>
                        </a:rPr>
                        <m:t>+</m:t>
                      </m:r>
                      <m:r>
                        <a:rPr lang="pt-BR" sz="4000" b="0" i="1" smtClean="0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i="1">
                              <a:latin typeface="Cambria Math"/>
                            </a:rPr>
                            <m:t>[</m:t>
                          </m:r>
                          <m:r>
                            <a:rPr lang="pt-BR" sz="4000" i="1">
                              <a:latin typeface="Cambria Math"/>
                            </a:rPr>
                            <m:t>𝐼</m:t>
                          </m:r>
                          <m:r>
                            <a:rPr lang="pt-BR" sz="4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000" b="0" i="1" smtClean="0">
                                  <a:latin typeface="Cambria Math"/>
                                </a:rPr>
                                <m:t>𝐾</m:t>
                              </m:r>
                              <m:r>
                                <a:rPr lang="pt-BR" sz="4000" i="1">
                                  <a:latin typeface="Cambria Math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pt-BR" sz="4000" i="1">
                                  <a:latin typeface="Cambria Math"/>
                                  <a:ea typeface="Cambria Math"/>
                                </a:rPr>
                                <m:t>†</m:t>
                              </m:r>
                            </m:sup>
                          </m:sSup>
                          <m:r>
                            <a:rPr lang="pt-BR" sz="4000" i="1">
                              <a:latin typeface="Cambria Math"/>
                            </a:rPr>
                            <m:t>]</m:t>
                          </m:r>
                        </m:e>
                        <m:sup>
                          <m:r>
                            <a:rPr lang="pt-BR" sz="4000" i="1" dirty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pt-BR" sz="4000" b="0" i="1" dirty="0" smtClean="0">
                          <a:latin typeface="Cambria Math"/>
                        </a:rPr>
                        <m:t>𝐾</m:t>
                      </m:r>
                      <m:sSub>
                        <m:sSub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 dirty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6185" y="1584462"/>
                <a:ext cx="10229128" cy="72455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-353785" y="2674608"/>
                <a:ext cx="10229128" cy="724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pt-BR" sz="40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sz="4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i="1">
                              <a:latin typeface="Cambria Math"/>
                            </a:rPr>
                            <m:t>𝑁</m:t>
                          </m:r>
                        </m:e>
                        <m:sup>
                          <m:r>
                            <a:rPr lang="pt-BR" sz="4000" i="1">
                              <a:latin typeface="Cambria Math"/>
                              <a:ea typeface="Cambria Math"/>
                            </a:rPr>
                            <m:t>‡</m:t>
                          </m:r>
                        </m:sup>
                      </m:sSup>
                      <m:sSup>
                        <m:sSup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i="1">
                              <a:latin typeface="Cambria Math"/>
                            </a:rPr>
                            <m:t>[</m:t>
                          </m:r>
                          <m:r>
                            <a:rPr lang="pt-BR" sz="4000" i="1">
                              <a:latin typeface="Cambria Math"/>
                            </a:rPr>
                            <m:t>𝐼</m:t>
                          </m:r>
                          <m:r>
                            <a:rPr lang="pt-BR" sz="4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000" b="0" i="1" smtClean="0">
                                  <a:latin typeface="Cambria Math"/>
                                </a:rPr>
                                <m:t>𝐾</m:t>
                              </m:r>
                              <m:r>
                                <a:rPr lang="pt-BR" sz="4000" i="1">
                                  <a:latin typeface="Cambria Math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pt-BR" sz="4000" i="1">
                                  <a:latin typeface="Cambria Math"/>
                                  <a:ea typeface="Cambria Math"/>
                                </a:rPr>
                                <m:t>†</m:t>
                              </m:r>
                            </m:sup>
                          </m:sSup>
                          <m:r>
                            <a:rPr lang="pt-BR" sz="4000" i="1">
                              <a:latin typeface="Cambria Math"/>
                            </a:rPr>
                            <m:t>]</m:t>
                          </m:r>
                        </m:e>
                        <m:sup>
                          <m:r>
                            <a:rPr lang="pt-BR" sz="4000" i="1" dirty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pt-BR" sz="4000" b="0" i="1" dirty="0" smtClean="0">
                          <a:latin typeface="Cambria Math"/>
                        </a:rPr>
                        <m:t>𝐾</m:t>
                      </m:r>
                      <m:sSub>
                        <m:sSub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 dirty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3785" y="2674608"/>
                <a:ext cx="10229128" cy="72455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/>
              <p:cNvSpPr txBox="1"/>
              <p:nvPr/>
            </p:nvSpPr>
            <p:spPr>
              <a:xfrm>
                <a:off x="-255813" y="3727802"/>
                <a:ext cx="10229128" cy="724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  <a:ea typeface="Cambria Math"/>
                        </a:rPr>
                        <m:t>△</m:t>
                      </m:r>
                      <m:r>
                        <a:rPr lang="pt-BR" sz="4000" b="0" i="1" smtClean="0">
                          <a:latin typeface="Cambria Math"/>
                          <a:ea typeface="Cambria Math"/>
                        </a:rPr>
                        <m:t>𝐻</m:t>
                      </m:r>
                      <m:r>
                        <a:rPr lang="pt-BR" sz="4000" b="0" i="1" smtClean="0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b="0" i="1" smtClean="0">
                              <a:latin typeface="Cambria Math"/>
                            </a:rPr>
                            <m:t>𝑁</m:t>
                          </m:r>
                        </m:e>
                        <m:sup>
                          <m:r>
                            <a:rPr lang="pt-BR" sz="4000" b="0" i="1" smtClean="0">
                              <a:latin typeface="Cambria Math"/>
                              <a:ea typeface="Cambria Math"/>
                            </a:rPr>
                            <m:t>‡</m:t>
                          </m:r>
                        </m:sup>
                      </m:sSup>
                      <m:sSup>
                        <m:sSup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i="1">
                              <a:latin typeface="Cambria Math"/>
                            </a:rPr>
                            <m:t>[</m:t>
                          </m:r>
                          <m:r>
                            <a:rPr lang="pt-BR" sz="4000" i="1">
                              <a:latin typeface="Cambria Math"/>
                            </a:rPr>
                            <m:t>𝐼</m:t>
                          </m:r>
                          <m:r>
                            <a:rPr lang="pt-BR" sz="4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000" b="0" i="1" smtClean="0">
                                  <a:latin typeface="Cambria Math"/>
                                </a:rPr>
                                <m:t>𝐾</m:t>
                              </m:r>
                              <m:r>
                                <a:rPr lang="pt-BR" sz="4000" i="1">
                                  <a:latin typeface="Cambria Math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pt-BR" sz="4000" i="1">
                                  <a:latin typeface="Cambria Math"/>
                                  <a:ea typeface="Cambria Math"/>
                                </a:rPr>
                                <m:t>†</m:t>
                              </m:r>
                            </m:sup>
                          </m:sSup>
                          <m:r>
                            <a:rPr lang="pt-BR" sz="4000" i="1">
                              <a:latin typeface="Cambria Math"/>
                            </a:rPr>
                            <m:t>]</m:t>
                          </m:r>
                        </m:e>
                        <m:sup>
                          <m:r>
                            <a:rPr lang="pt-BR" sz="4000" i="1" dirty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pt-BR" sz="4000" b="0" i="1" dirty="0" smtClean="0">
                          <a:latin typeface="Cambria Math"/>
                        </a:rPr>
                        <m:t>𝐾</m:t>
                      </m:r>
                      <m:sSub>
                        <m:sSub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 dirty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15" name="CaixaDe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55813" y="3727802"/>
                <a:ext cx="10229128" cy="72455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/>
              <p:cNvSpPr txBox="1"/>
              <p:nvPr/>
            </p:nvSpPr>
            <p:spPr>
              <a:xfrm>
                <a:off x="1045020" y="5164740"/>
                <a:ext cx="3100529" cy="984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i="1" smtClean="0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pt-BR" sz="4000" i="1" smtClean="0"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pt-BR" sz="4000" i="1" smtClean="0">
                          <a:latin typeface="Cambria Math"/>
                          <a:ea typeface="Cambria Math"/>
                        </a:rPr>
                        <m:t>= </m:t>
                      </m:r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/>
                              <a:ea typeface="Cambria Math"/>
                            </a:rPr>
                            <m:t>𝑘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/>
                              <a:ea typeface="Cambria Math"/>
                            </a:rPr>
                            <m:t>𝑚</m:t>
                          </m:r>
                        </m:sub>
                      </m:sSub>
                      <m:r>
                        <a:rPr lang="pt-BR" sz="4000" i="1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pt-BR" sz="4000" i="1">
                          <a:latin typeface="Cambria Math"/>
                          <a:ea typeface="Cambria Math"/>
                        </a:rPr>
                        <m:t>𝐻</m:t>
                      </m:r>
                    </m:oMath>
                  </m:oMathPara>
                </a14:m>
                <a:endParaRPr lang="pt-BR" sz="4000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17" name="CaixaDe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020" y="5164740"/>
                <a:ext cx="3100529" cy="98488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/>
              <p:cNvSpPr txBox="1"/>
              <p:nvPr/>
            </p:nvSpPr>
            <p:spPr>
              <a:xfrm>
                <a:off x="5133935" y="4799832"/>
                <a:ext cx="2675989" cy="1349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pt-B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pt-B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pt-BR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pt-BR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pt-BR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pt-BR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pt-BR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pt-BR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pt-BR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pt-BR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18" name="CaixaDe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935" y="4799832"/>
                <a:ext cx="2675989" cy="134979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1438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sz="4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Metodologia - Implementação Computacional</a:t>
            </a:r>
            <a:endParaRPr lang="en-US" sz="4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55712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- Implementação Computacional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38"/>
          <a:stretch/>
        </p:blipFill>
        <p:spPr>
          <a:xfrm>
            <a:off x="484074" y="2004715"/>
            <a:ext cx="8222187" cy="14065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aixaDeTexto 6"/>
          <p:cNvSpPr txBox="1"/>
          <p:nvPr/>
        </p:nvSpPr>
        <p:spPr>
          <a:xfrm>
            <a:off x="402434" y="1543049"/>
            <a:ext cx="8422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Criação das Classes Elipsoidais no “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mesher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do Fatiando a Terra: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70"/>
          <a:stretch/>
        </p:blipFill>
        <p:spPr>
          <a:xfrm>
            <a:off x="484074" y="4973887"/>
            <a:ext cx="8222184" cy="13779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71"/>
          <a:stretch/>
        </p:blipFill>
        <p:spPr>
          <a:xfrm>
            <a:off x="484074" y="3445504"/>
            <a:ext cx="8222182" cy="14995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7618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6</a:t>
            </a:fld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1393821"/>
            <a:ext cx="3662643" cy="17119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CaixaDeTexto 9"/>
          <p:cNvSpPr txBox="1"/>
          <p:nvPr/>
        </p:nvSpPr>
        <p:spPr>
          <a:xfrm>
            <a:off x="3964395" y="2644087"/>
            <a:ext cx="1834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Farrar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(1979)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" r="1894"/>
          <a:stretch/>
        </p:blipFill>
        <p:spPr>
          <a:xfrm>
            <a:off x="2960516" y="3593560"/>
            <a:ext cx="5875636" cy="9727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CaixaDeTexto 11"/>
          <p:cNvSpPr txBox="1"/>
          <p:nvPr/>
        </p:nvSpPr>
        <p:spPr>
          <a:xfrm>
            <a:off x="111659" y="4117165"/>
            <a:ext cx="2848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Emerson et al. (1985)</a:t>
            </a:r>
          </a:p>
        </p:txBody>
      </p:sp>
    </p:spTree>
    <p:extLst>
      <p:ext uri="{BB962C8B-B14F-4D97-AF65-F5344CB8AC3E}">
        <p14:creationId xmlns:p14="http://schemas.microsoft.com/office/powerpoint/2010/main" val="4052413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- Implementação Computacional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402434" y="1543049"/>
            <a:ext cx="8661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Criação das Funções Elipsoidais no “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gravmag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do Fatiando a Terra: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387" y="1966659"/>
            <a:ext cx="5663632" cy="44291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06079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- Implementação Computacional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84"/>
          <a:stretch/>
        </p:blipFill>
        <p:spPr>
          <a:xfrm>
            <a:off x="1000304" y="1517738"/>
            <a:ext cx="7322698" cy="48095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92914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>
            <a:normAutofit/>
          </a:bodyPr>
          <a:lstStyle/>
          <a:p>
            <a:r>
              <a:rPr lang="pt-BR" sz="4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Resultados da modelagem</a:t>
            </a:r>
            <a:endParaRPr lang="en-US" sz="4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72631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Funções dos Elipsoides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2" y="1622149"/>
            <a:ext cx="7820246" cy="4275068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363436" y="5790418"/>
            <a:ext cx="7439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hlinkClick r:id="rId3"/>
              </a:rPr>
              <a:t>http://localhost:8888/notebooks/Cookbook%20-%20Triaxial.ipynb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03265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468000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Comparação Triaxial x Esfera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1" t="6908" r="13771" b="14946"/>
          <a:stretch/>
        </p:blipFill>
        <p:spPr>
          <a:xfrm>
            <a:off x="239265" y="1974573"/>
            <a:ext cx="4425191" cy="3957404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997419"/>
              </p:ext>
            </p:extLst>
          </p:nvPr>
        </p:nvGraphicFramePr>
        <p:xfrm>
          <a:off x="4770784" y="1974573"/>
          <a:ext cx="4108172" cy="395740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91577">
                  <a:extLst>
                    <a:ext uri="{9D8B030D-6E8A-4147-A177-3AD203B41FA5}">
                      <a16:colId xmlns:a16="http://schemas.microsoft.com/office/drawing/2014/main" val="2007031438"/>
                    </a:ext>
                  </a:extLst>
                </a:gridCol>
                <a:gridCol w="1159846">
                  <a:extLst>
                    <a:ext uri="{9D8B030D-6E8A-4147-A177-3AD203B41FA5}">
                      <a16:colId xmlns:a16="http://schemas.microsoft.com/office/drawing/2014/main" val="2958558776"/>
                    </a:ext>
                  </a:extLst>
                </a:gridCol>
                <a:gridCol w="1356749">
                  <a:extLst>
                    <a:ext uri="{9D8B030D-6E8A-4147-A177-3AD203B41FA5}">
                      <a16:colId xmlns:a16="http://schemas.microsoft.com/office/drawing/2014/main" val="1093067579"/>
                    </a:ext>
                  </a:extLst>
                </a:gridCol>
              </a:tblGrid>
              <a:tr h="504608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Parâmetro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Valor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Unidade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57027309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a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500,001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22706104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b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500,0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37710564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c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499,999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57455883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Strike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24542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Dip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70600699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Rake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07988818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xc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57648002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yc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7495525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zc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275624"/>
                  </a:ext>
                </a:extLst>
              </a:tr>
            </a:tbl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89066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468000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Comparação Triaxial x Esfera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81" y="2295783"/>
            <a:ext cx="8564743" cy="3240000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65</a:t>
            </a:fld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1696290" y="1926451"/>
            <a:ext cx="102040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err="1"/>
              <a:t>Triaxial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6062882" y="1926451"/>
            <a:ext cx="82824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Esfera</a:t>
            </a:r>
          </a:p>
        </p:txBody>
      </p:sp>
    </p:spTree>
    <p:extLst>
      <p:ext uri="{BB962C8B-B14F-4D97-AF65-F5344CB8AC3E}">
        <p14:creationId xmlns:p14="http://schemas.microsoft.com/office/powerpoint/2010/main" val="19013042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468000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Comparação Triaxial x Prolato</a:t>
            </a:r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237074"/>
              </p:ext>
            </p:extLst>
          </p:nvPr>
        </p:nvGraphicFramePr>
        <p:xfrm>
          <a:off x="4797287" y="1974573"/>
          <a:ext cx="4081669" cy="393084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54278">
                  <a:extLst>
                    <a:ext uri="{9D8B030D-6E8A-4147-A177-3AD203B41FA5}">
                      <a16:colId xmlns:a16="http://schemas.microsoft.com/office/drawing/2014/main" val="2007031438"/>
                    </a:ext>
                  </a:extLst>
                </a:gridCol>
                <a:gridCol w="1179395">
                  <a:extLst>
                    <a:ext uri="{9D8B030D-6E8A-4147-A177-3AD203B41FA5}">
                      <a16:colId xmlns:a16="http://schemas.microsoft.com/office/drawing/2014/main" val="2958558776"/>
                    </a:ext>
                  </a:extLst>
                </a:gridCol>
                <a:gridCol w="1347996">
                  <a:extLst>
                    <a:ext uri="{9D8B030D-6E8A-4147-A177-3AD203B41FA5}">
                      <a16:colId xmlns:a16="http://schemas.microsoft.com/office/drawing/2014/main" val="1093067579"/>
                    </a:ext>
                  </a:extLst>
                </a:gridCol>
              </a:tblGrid>
              <a:tr h="50122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Parâmetro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Valor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Unidade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57027309"/>
                  </a:ext>
                </a:extLst>
              </a:tr>
              <a:tr h="381069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a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500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22706104"/>
                  </a:ext>
                </a:extLst>
              </a:tr>
              <a:tr h="381069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b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100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37710564"/>
                  </a:ext>
                </a:extLst>
              </a:tr>
              <a:tr h="381069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c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99,99 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57455883"/>
                  </a:ext>
                </a:extLst>
              </a:tr>
              <a:tr h="381069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Strike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24542"/>
                  </a:ext>
                </a:extLst>
              </a:tr>
              <a:tr h="381069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Dip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70600699"/>
                  </a:ext>
                </a:extLst>
              </a:tr>
              <a:tr h="381069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Rake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07988818"/>
                  </a:ext>
                </a:extLst>
              </a:tr>
              <a:tr h="381069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xc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57648002"/>
                  </a:ext>
                </a:extLst>
              </a:tr>
              <a:tr h="381069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yc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7495525"/>
                  </a:ext>
                </a:extLst>
              </a:tr>
              <a:tr h="381069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zc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275624"/>
                  </a:ext>
                </a:extLst>
              </a:tr>
            </a:tbl>
          </a:graphicData>
        </a:graphic>
      </p:graphicFrame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0" t="12061" r="9364" b="7266"/>
          <a:stretch/>
        </p:blipFill>
        <p:spPr>
          <a:xfrm>
            <a:off x="230980" y="1974573"/>
            <a:ext cx="4486659" cy="39308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57488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468000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Comparação Triaxial x Prolato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81" y="2228706"/>
            <a:ext cx="8487511" cy="3310702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67</a:t>
            </a:fld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1855316" y="1859374"/>
            <a:ext cx="102040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err="1"/>
              <a:t>Triaxial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6149022" y="1859374"/>
            <a:ext cx="92764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Prolato</a:t>
            </a:r>
          </a:p>
        </p:txBody>
      </p:sp>
    </p:spTree>
    <p:extLst>
      <p:ext uri="{BB962C8B-B14F-4D97-AF65-F5344CB8AC3E}">
        <p14:creationId xmlns:p14="http://schemas.microsoft.com/office/powerpoint/2010/main" val="4686717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468000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Comparação Triaxial x Oblato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4" t="6709" r="13592" b="12580"/>
          <a:stretch/>
        </p:blipFill>
        <p:spPr>
          <a:xfrm>
            <a:off x="459581" y="1974573"/>
            <a:ext cx="4047849" cy="393192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161053"/>
              </p:ext>
            </p:extLst>
          </p:nvPr>
        </p:nvGraphicFramePr>
        <p:xfrm>
          <a:off x="4770784" y="1974573"/>
          <a:ext cx="4108172" cy="393192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30497">
                  <a:extLst>
                    <a:ext uri="{9D8B030D-6E8A-4147-A177-3AD203B41FA5}">
                      <a16:colId xmlns:a16="http://schemas.microsoft.com/office/drawing/2014/main" val="2007031438"/>
                    </a:ext>
                  </a:extLst>
                </a:gridCol>
                <a:gridCol w="1220926">
                  <a:extLst>
                    <a:ext uri="{9D8B030D-6E8A-4147-A177-3AD203B41FA5}">
                      <a16:colId xmlns:a16="http://schemas.microsoft.com/office/drawing/2014/main" val="2958558776"/>
                    </a:ext>
                  </a:extLst>
                </a:gridCol>
                <a:gridCol w="1356749">
                  <a:extLst>
                    <a:ext uri="{9D8B030D-6E8A-4147-A177-3AD203B41FA5}">
                      <a16:colId xmlns:a16="http://schemas.microsoft.com/office/drawing/2014/main" val="1093067579"/>
                    </a:ext>
                  </a:extLst>
                </a:gridCol>
              </a:tblGrid>
              <a:tr h="501358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Parâmetro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Valor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Unidade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57027309"/>
                  </a:ext>
                </a:extLst>
              </a:tr>
              <a:tr h="381174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a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500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22706104"/>
                  </a:ext>
                </a:extLst>
              </a:tr>
              <a:tr h="381174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b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499,99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37710564"/>
                  </a:ext>
                </a:extLst>
              </a:tr>
              <a:tr h="381174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c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499,98 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57455883"/>
                  </a:ext>
                </a:extLst>
              </a:tr>
              <a:tr h="381174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Strike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24542"/>
                  </a:ext>
                </a:extLst>
              </a:tr>
              <a:tr h="38117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Dip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70600699"/>
                  </a:ext>
                </a:extLst>
              </a:tr>
              <a:tr h="38117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Rake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07988818"/>
                  </a:ext>
                </a:extLst>
              </a:tr>
              <a:tr h="38117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xc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57648002"/>
                  </a:ext>
                </a:extLst>
              </a:tr>
              <a:tr h="38117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yc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7495525"/>
                  </a:ext>
                </a:extLst>
              </a:tr>
              <a:tr h="38117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zc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275624"/>
                  </a:ext>
                </a:extLst>
              </a:tr>
            </a:tbl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9175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468000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Comparação Triaxial x Oblato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81" y="2189198"/>
            <a:ext cx="8432754" cy="3240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69</a:t>
            </a:fld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1855316" y="1859374"/>
            <a:ext cx="102040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err="1"/>
              <a:t>Triaxial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6062882" y="1819866"/>
            <a:ext cx="86800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Oblato</a:t>
            </a:r>
          </a:p>
        </p:txBody>
      </p:sp>
    </p:spTree>
    <p:extLst>
      <p:ext uri="{BB962C8B-B14F-4D97-AF65-F5344CB8AC3E}">
        <p14:creationId xmlns:p14="http://schemas.microsoft.com/office/powerpoint/2010/main" val="4157241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7</a:t>
            </a:fld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06" y="5053030"/>
            <a:ext cx="4155621" cy="11792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1393821"/>
            <a:ext cx="3662643" cy="17119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CaixaDeTexto 9"/>
          <p:cNvSpPr txBox="1"/>
          <p:nvPr/>
        </p:nvSpPr>
        <p:spPr>
          <a:xfrm>
            <a:off x="3964395" y="2644087"/>
            <a:ext cx="1834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Farrar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(1979)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5102678" y="5770663"/>
            <a:ext cx="2438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Clark et al. (1986)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" r="1894"/>
          <a:stretch/>
        </p:blipFill>
        <p:spPr>
          <a:xfrm>
            <a:off x="2960516" y="3593560"/>
            <a:ext cx="5875636" cy="9727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CaixaDeTexto 11"/>
          <p:cNvSpPr txBox="1"/>
          <p:nvPr/>
        </p:nvSpPr>
        <p:spPr>
          <a:xfrm>
            <a:off x="111659" y="4117165"/>
            <a:ext cx="2848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Emerson et al. (1985)</a:t>
            </a:r>
          </a:p>
        </p:txBody>
      </p:sp>
    </p:spTree>
    <p:extLst>
      <p:ext uri="{BB962C8B-B14F-4D97-AF65-F5344CB8AC3E}">
        <p14:creationId xmlns:p14="http://schemas.microsoft.com/office/powerpoint/2010/main" val="34135532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468000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Fatores de desmagnetização elipsoide </a:t>
            </a:r>
            <a:r>
              <a:rPr lang="pt-BR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triaxial</a:t>
            </a:r>
            <a:endParaRPr lang="pt-B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40" y="1498977"/>
            <a:ext cx="7277570" cy="4780800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77366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468000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Fatores de desmagnetização elipsoide triaxial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58" y="1591560"/>
            <a:ext cx="7277133" cy="4780800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57838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468000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Fatores de desmagnetização elipsoide prolato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96" y="1588225"/>
            <a:ext cx="7269058" cy="4780800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38615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468000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Fatores de desmagnetização elipsoide oblato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42" y="1522835"/>
            <a:ext cx="7271165" cy="4780800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3798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459581" y="186394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Anisotropia de forma</a:t>
            </a:r>
          </a:p>
        </p:txBody>
      </p:sp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017183"/>
              </p:ext>
            </p:extLst>
          </p:nvPr>
        </p:nvGraphicFramePr>
        <p:xfrm>
          <a:off x="4770784" y="1974573"/>
          <a:ext cx="4108172" cy="395740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91577">
                  <a:extLst>
                    <a:ext uri="{9D8B030D-6E8A-4147-A177-3AD203B41FA5}">
                      <a16:colId xmlns:a16="http://schemas.microsoft.com/office/drawing/2014/main" val="2007031438"/>
                    </a:ext>
                  </a:extLst>
                </a:gridCol>
                <a:gridCol w="1159846">
                  <a:extLst>
                    <a:ext uri="{9D8B030D-6E8A-4147-A177-3AD203B41FA5}">
                      <a16:colId xmlns:a16="http://schemas.microsoft.com/office/drawing/2014/main" val="2958558776"/>
                    </a:ext>
                  </a:extLst>
                </a:gridCol>
                <a:gridCol w="1356749">
                  <a:extLst>
                    <a:ext uri="{9D8B030D-6E8A-4147-A177-3AD203B41FA5}">
                      <a16:colId xmlns:a16="http://schemas.microsoft.com/office/drawing/2014/main" val="1093067579"/>
                    </a:ext>
                  </a:extLst>
                </a:gridCol>
              </a:tblGrid>
              <a:tr h="504608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Parâmetro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Valor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Unidade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57027309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a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50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22706104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b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50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37710564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c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50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57455883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Strike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24542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Dip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70600699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Rake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07988818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xc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57648002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yc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7495525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zc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275624"/>
                  </a:ext>
                </a:extLst>
              </a:tr>
            </a:tbl>
          </a:graphicData>
        </a:graphic>
      </p:graphicFrame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2" r="18581" b="16617"/>
          <a:stretch/>
        </p:blipFill>
        <p:spPr>
          <a:xfrm>
            <a:off x="345281" y="1974573"/>
            <a:ext cx="4211694" cy="39574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65587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459581" y="184666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Anisotropia de forma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756" y="1572446"/>
            <a:ext cx="5858349" cy="4663185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75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7655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sz="4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Metodologia – Análise de susceptibilidade</a:t>
            </a:r>
            <a:endParaRPr lang="en-US" sz="4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76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55830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77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/>
              <p:cNvSpPr txBox="1"/>
              <p:nvPr/>
            </p:nvSpPr>
            <p:spPr>
              <a:xfrm>
                <a:off x="404030" y="1984523"/>
                <a:ext cx="8202726" cy="907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</a:rPr>
                        <m:t>𝑀</m:t>
                      </m:r>
                      <m:r>
                        <a:rPr lang="pt-BR" sz="4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4000" i="1">
                                  <a:latin typeface="Cambria Math"/>
                                </a:rPr>
                                <m:t>𝐼</m:t>
                              </m:r>
                              <m:r>
                                <a:rPr lang="pt-BR" sz="4000" i="1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pt-BR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4000" b="0" i="1" smtClean="0">
                                      <a:latin typeface="Cambria Math"/>
                                    </a:rPr>
                                    <m:t>𝐾</m:t>
                                  </m:r>
                                  <m:r>
                                    <a:rPr lang="pt-BR" sz="4000" i="1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pt-BR" sz="4000" i="1">
                                      <a:latin typeface="Cambria Math"/>
                                      <a:ea typeface="Cambria Math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BR" sz="4000" i="1" dirty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pt-BR" sz="4000" b="0" i="1" dirty="0" smtClean="0">
                          <a:latin typeface="Cambria Math"/>
                        </a:rPr>
                        <m:t>(</m:t>
                      </m:r>
                      <m:r>
                        <a:rPr lang="pt-BR" sz="4000" b="0" i="1" dirty="0" smtClean="0">
                          <a:latin typeface="Cambria Math"/>
                        </a:rPr>
                        <m:t>𝐾</m:t>
                      </m:r>
                      <m:sSub>
                        <m:sSub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 dirty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sz="4000" b="0" i="1" dirty="0" smtClean="0">
                          <a:latin typeface="Cambria Math"/>
                        </a:rPr>
                        <m:t>+ </m:t>
                      </m:r>
                      <m:sSub>
                        <m:sSubPr>
                          <m:ctrlPr>
                            <a:rPr lang="pt-BR" sz="4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dirty="0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pt-BR" sz="4000" b="0" i="1" dirty="0" smtClean="0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pt-BR" sz="4000" b="0" i="1" dirty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17" name="CaixaDe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030" y="1984523"/>
                <a:ext cx="8202726" cy="90742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/>
              <p:cNvSpPr txBox="1"/>
              <p:nvPr/>
            </p:nvSpPr>
            <p:spPr>
              <a:xfrm>
                <a:off x="3281988" y="1328207"/>
                <a:ext cx="2652777" cy="7869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400" b="0" i="1" smtClean="0">
                          <a:latin typeface="Cambria Math"/>
                        </a:rPr>
                        <m:t>𝑀</m:t>
                      </m:r>
                      <m:r>
                        <a:rPr lang="pt-BR" sz="4400" b="0" i="1" smtClean="0">
                          <a:latin typeface="Cambria Math"/>
                        </a:rPr>
                        <m:t>=</m:t>
                      </m:r>
                      <m:r>
                        <a:rPr lang="pt-BR" sz="4400" b="0" i="1" smtClean="0">
                          <a:latin typeface="Cambria Math"/>
                        </a:rPr>
                        <m:t>𝐾</m:t>
                      </m:r>
                      <m:sSup>
                        <m:sSupPr>
                          <m:ctrlPr>
                            <a:rPr lang="pt-BR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400" b="0" i="1" smtClean="0">
                              <a:latin typeface="Cambria Math"/>
                            </a:rPr>
                            <m:t>𝐻</m:t>
                          </m:r>
                        </m:e>
                        <m:sup>
                          <m:r>
                            <a:rPr lang="pt-BR" sz="4400" b="0" i="1" smtClean="0"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pt-BR" sz="4400" dirty="0"/>
              </a:p>
            </p:txBody>
          </p:sp>
        </mc:Choice>
        <mc:Fallback xmlns="">
          <p:sp>
            <p:nvSpPr>
              <p:cNvPr id="18" name="CaixaDe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988" y="1328207"/>
                <a:ext cx="2652777" cy="78694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9903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78</a:t>
            </a:fld>
            <a:endParaRPr lang="pt-BR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1624305"/>
              </p:ext>
            </p:extLst>
          </p:nvPr>
        </p:nvGraphicFramePr>
        <p:xfrm>
          <a:off x="835131" y="3572124"/>
          <a:ext cx="2735037" cy="13675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1" name="Equação" r:id="rId3" imgW="1422360" imgH="711000" progId="Equation.3">
                  <p:embed/>
                </p:oleObj>
              </mc:Choice>
              <mc:Fallback>
                <p:oleObj name="Equação" r:id="rId3" imgW="142236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131" y="3572124"/>
                        <a:ext cx="2735037" cy="13675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eta para a direita 7"/>
          <p:cNvSpPr/>
          <p:nvPr/>
        </p:nvSpPr>
        <p:spPr>
          <a:xfrm>
            <a:off x="4033144" y="4032437"/>
            <a:ext cx="1387929" cy="261257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/>
              <p:cNvSpPr txBox="1"/>
              <p:nvPr/>
            </p:nvSpPr>
            <p:spPr>
              <a:xfrm>
                <a:off x="3930864" y="3663105"/>
                <a:ext cx="15924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CaixaDe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864" y="3663105"/>
                <a:ext cx="1592487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/>
              <p:cNvSpPr txBox="1"/>
              <p:nvPr/>
            </p:nvSpPr>
            <p:spPr>
              <a:xfrm>
                <a:off x="5919100" y="3870677"/>
                <a:ext cx="170854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/>
                        </a:rPr>
                        <m:t>𝐾</m:t>
                      </m:r>
                      <m:r>
                        <a:rPr lang="pt-BR" sz="3200" b="0" i="1" smtClean="0">
                          <a:latin typeface="Cambria Math"/>
                        </a:rPr>
                        <m:t>= </m:t>
                      </m:r>
                      <m:r>
                        <a:rPr lang="pt-BR" sz="3200" b="0" i="1" smtClean="0">
                          <a:latin typeface="Cambria Math"/>
                          <a:ea typeface="Cambria Math"/>
                        </a:rPr>
                        <m:t>𝜒</m:t>
                      </m:r>
                      <m:r>
                        <a:rPr lang="pt-BR" sz="32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pt-BR" sz="3200" b="0" i="1" smtClean="0">
                          <a:latin typeface="Cambria Math"/>
                          <a:ea typeface="Cambria Math"/>
                        </a:rPr>
                        <m:t>𝐼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16" name="CaixaDe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100" y="3870677"/>
                <a:ext cx="1708545" cy="5847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/>
              <p:cNvSpPr txBox="1"/>
              <p:nvPr/>
            </p:nvSpPr>
            <p:spPr>
              <a:xfrm>
                <a:off x="404030" y="1984523"/>
                <a:ext cx="8202726" cy="907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</a:rPr>
                        <m:t>𝑀</m:t>
                      </m:r>
                      <m:r>
                        <a:rPr lang="pt-BR" sz="4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4000" i="1">
                                  <a:latin typeface="Cambria Math"/>
                                </a:rPr>
                                <m:t>𝐼</m:t>
                              </m:r>
                              <m:r>
                                <a:rPr lang="pt-BR" sz="4000" i="1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pt-BR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4000" b="0" i="1" smtClean="0">
                                      <a:latin typeface="Cambria Math"/>
                                    </a:rPr>
                                    <m:t>𝐾</m:t>
                                  </m:r>
                                  <m:r>
                                    <a:rPr lang="pt-BR" sz="4000" i="1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pt-BR" sz="4000" i="1">
                                      <a:latin typeface="Cambria Math"/>
                                      <a:ea typeface="Cambria Math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BR" sz="4000" i="1" dirty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pt-BR" sz="4000" b="0" i="1" dirty="0" smtClean="0">
                          <a:latin typeface="Cambria Math"/>
                        </a:rPr>
                        <m:t>(</m:t>
                      </m:r>
                      <m:r>
                        <a:rPr lang="pt-BR" sz="4000" b="0" i="1" dirty="0" smtClean="0">
                          <a:latin typeface="Cambria Math"/>
                        </a:rPr>
                        <m:t>𝐾</m:t>
                      </m:r>
                      <m:sSub>
                        <m:sSub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 dirty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sz="4000" b="0" i="1" dirty="0" smtClean="0">
                          <a:latin typeface="Cambria Math"/>
                        </a:rPr>
                        <m:t>+ </m:t>
                      </m:r>
                      <m:sSub>
                        <m:sSubPr>
                          <m:ctrlPr>
                            <a:rPr lang="pt-BR" sz="4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dirty="0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pt-BR" sz="4000" b="0" i="1" dirty="0" smtClean="0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pt-BR" sz="4000" b="0" i="1" dirty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17" name="CaixaDe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030" y="1984523"/>
                <a:ext cx="8202726" cy="90742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/>
              <p:cNvSpPr txBox="1"/>
              <p:nvPr/>
            </p:nvSpPr>
            <p:spPr>
              <a:xfrm>
                <a:off x="3281988" y="1328207"/>
                <a:ext cx="2652777" cy="7869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400" b="0" i="1" smtClean="0">
                          <a:latin typeface="Cambria Math"/>
                        </a:rPr>
                        <m:t>𝑀</m:t>
                      </m:r>
                      <m:r>
                        <a:rPr lang="pt-BR" sz="4400" b="0" i="1" smtClean="0">
                          <a:latin typeface="Cambria Math"/>
                        </a:rPr>
                        <m:t>=</m:t>
                      </m:r>
                      <m:r>
                        <a:rPr lang="pt-BR" sz="4400" b="0" i="1" smtClean="0">
                          <a:latin typeface="Cambria Math"/>
                        </a:rPr>
                        <m:t>𝐾</m:t>
                      </m:r>
                      <m:sSup>
                        <m:sSupPr>
                          <m:ctrlPr>
                            <a:rPr lang="pt-BR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400" b="0" i="1" smtClean="0">
                              <a:latin typeface="Cambria Math"/>
                            </a:rPr>
                            <m:t>𝐻</m:t>
                          </m:r>
                        </m:e>
                        <m:sup>
                          <m:r>
                            <a:rPr lang="pt-BR" sz="4400" b="0" i="1" smtClean="0"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pt-BR" sz="4400" dirty="0"/>
              </a:p>
            </p:txBody>
          </p:sp>
        </mc:Choice>
        <mc:Fallback xmlns="">
          <p:sp>
            <p:nvSpPr>
              <p:cNvPr id="18" name="CaixaDe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988" y="1328207"/>
                <a:ext cx="2652777" cy="78694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tângulo 18"/>
          <p:cNvSpPr/>
          <p:nvPr/>
        </p:nvSpPr>
        <p:spPr>
          <a:xfrm>
            <a:off x="345280" y="3050190"/>
            <a:ext cx="4160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 o caso isotrópico de susceptibilidade:</a:t>
            </a:r>
          </a:p>
        </p:txBody>
      </p:sp>
    </p:spTree>
    <p:extLst>
      <p:ext uri="{BB962C8B-B14F-4D97-AF65-F5344CB8AC3E}">
        <p14:creationId xmlns:p14="http://schemas.microsoft.com/office/powerpoint/2010/main" val="15945054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79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404030" y="1984523"/>
                <a:ext cx="8202726" cy="907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</a:rPr>
                        <m:t>𝑀</m:t>
                      </m:r>
                      <m:r>
                        <a:rPr lang="pt-BR" sz="4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4000" i="1">
                                  <a:latin typeface="Cambria Math"/>
                                </a:rPr>
                                <m:t>𝐼</m:t>
                              </m:r>
                              <m:r>
                                <a:rPr lang="pt-BR" sz="4000" i="1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pt-BR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4000" b="0" i="1" smtClean="0">
                                      <a:latin typeface="Cambria Math"/>
                                    </a:rPr>
                                    <m:t>𝐾</m:t>
                                  </m:r>
                                  <m:r>
                                    <a:rPr lang="pt-BR" sz="4000" i="1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pt-BR" sz="4000" i="1">
                                      <a:latin typeface="Cambria Math"/>
                                      <a:ea typeface="Cambria Math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BR" sz="4000" i="1" dirty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pt-BR" sz="4000" b="0" i="1" dirty="0" smtClean="0">
                          <a:latin typeface="Cambria Math"/>
                        </a:rPr>
                        <m:t>(</m:t>
                      </m:r>
                      <m:r>
                        <a:rPr lang="pt-BR" sz="4000" b="0" i="1" dirty="0" smtClean="0">
                          <a:latin typeface="Cambria Math"/>
                        </a:rPr>
                        <m:t>𝐾</m:t>
                      </m:r>
                      <m:sSub>
                        <m:sSub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 dirty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sz="4000" b="0" i="1" dirty="0" smtClean="0">
                          <a:latin typeface="Cambria Math"/>
                        </a:rPr>
                        <m:t>+ </m:t>
                      </m:r>
                      <m:sSub>
                        <m:sSubPr>
                          <m:ctrlPr>
                            <a:rPr lang="pt-BR" sz="4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dirty="0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pt-BR" sz="4000" b="0" i="1" dirty="0" smtClean="0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pt-BR" sz="4000" b="0" i="1" dirty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030" y="1984523"/>
                <a:ext cx="8202726" cy="90742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3281988" y="1328207"/>
                <a:ext cx="2652777" cy="7869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400" b="0" i="1" smtClean="0">
                          <a:latin typeface="Cambria Math"/>
                        </a:rPr>
                        <m:t>𝑀</m:t>
                      </m:r>
                      <m:r>
                        <a:rPr lang="pt-BR" sz="4400" b="0" i="1" smtClean="0">
                          <a:latin typeface="Cambria Math"/>
                        </a:rPr>
                        <m:t>=</m:t>
                      </m:r>
                      <m:r>
                        <a:rPr lang="pt-BR" sz="4400" b="0" i="1" smtClean="0">
                          <a:latin typeface="Cambria Math"/>
                        </a:rPr>
                        <m:t>𝐾</m:t>
                      </m:r>
                      <m:sSup>
                        <m:sSupPr>
                          <m:ctrlPr>
                            <a:rPr lang="pt-BR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400" b="0" i="1" smtClean="0">
                              <a:latin typeface="Cambria Math"/>
                            </a:rPr>
                            <m:t>𝐻</m:t>
                          </m:r>
                        </m:e>
                        <m:sup>
                          <m:r>
                            <a:rPr lang="pt-BR" sz="4400" b="0" i="1" smtClean="0"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pt-BR" sz="44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988" y="1328207"/>
                <a:ext cx="2652777" cy="78694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507015" y="3418109"/>
                <a:ext cx="8202726" cy="907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</a:rPr>
                        <m:t>𝑀</m:t>
                      </m:r>
                      <m:r>
                        <a:rPr lang="pt-BR" sz="4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4000" i="1">
                                  <a:latin typeface="Cambria Math"/>
                                </a:rPr>
                                <m:t>𝐼</m:t>
                              </m:r>
                              <m:r>
                                <a:rPr lang="pt-BR" sz="4000" i="1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pt-BR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4000" b="0" i="1" smtClean="0">
                                      <a:latin typeface="Cambria Math"/>
                                      <a:ea typeface="Cambria Math"/>
                                    </a:rPr>
                                    <m:t>𝜒</m:t>
                                  </m:r>
                                  <m:r>
                                    <a:rPr lang="pt-BR" sz="4000" b="0" i="1" smtClean="0">
                                      <a:latin typeface="Cambria Math"/>
                                      <a:ea typeface="Cambria Math"/>
                                    </a:rPr>
                                    <m:t>𝐼𝑁</m:t>
                                  </m:r>
                                </m:e>
                                <m:sup>
                                  <m:r>
                                    <a:rPr lang="pt-BR" sz="4000" i="1">
                                      <a:latin typeface="Cambria Math"/>
                                      <a:ea typeface="Cambria Math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BR" sz="4000" i="1" dirty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pt-BR" sz="4000" b="0" i="1" dirty="0" smtClean="0">
                          <a:latin typeface="Cambria Math"/>
                        </a:rPr>
                        <m:t>(</m:t>
                      </m:r>
                      <m:r>
                        <a:rPr lang="pt-BR" sz="4000" i="1">
                          <a:latin typeface="Cambria Math"/>
                          <a:ea typeface="Cambria Math"/>
                        </a:rPr>
                        <m:t>𝜒</m:t>
                      </m:r>
                      <m:r>
                        <a:rPr lang="pt-BR" sz="4000" i="1">
                          <a:latin typeface="Cambria Math"/>
                          <a:ea typeface="Cambria Math"/>
                        </a:rPr>
                        <m:t>𝐼</m:t>
                      </m:r>
                      <m:sSub>
                        <m:sSub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 dirty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sz="4000" b="0" i="1" dirty="0" smtClean="0">
                          <a:latin typeface="Cambria Math"/>
                        </a:rPr>
                        <m:t>+ </m:t>
                      </m:r>
                      <m:sSub>
                        <m:sSubPr>
                          <m:ctrlPr>
                            <a:rPr lang="pt-BR" sz="4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dirty="0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pt-BR" sz="4000" b="0" i="1" dirty="0" smtClean="0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pt-BR" sz="4000" b="0" i="1" dirty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15" y="3418109"/>
                <a:ext cx="8202726" cy="90742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tângulo 17"/>
          <p:cNvSpPr/>
          <p:nvPr/>
        </p:nvSpPr>
        <p:spPr>
          <a:xfrm>
            <a:off x="345280" y="3050190"/>
            <a:ext cx="4160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 o caso isotrópico de susceptibilidade:</a:t>
            </a:r>
          </a:p>
        </p:txBody>
      </p:sp>
    </p:spTree>
    <p:extLst>
      <p:ext uri="{BB962C8B-B14F-4D97-AF65-F5344CB8AC3E}">
        <p14:creationId xmlns:p14="http://schemas.microsoft.com/office/powerpoint/2010/main" val="2986883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6889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802" y="1193577"/>
            <a:ext cx="72080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Por que um elipsóide?</a:t>
            </a:r>
          </a:p>
          <a:p>
            <a:endParaRPr lang="pt-BR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Uma boa aproximação para alguns corpos e estruturas geológicas devido sua flexibilidade de parametrização.</a:t>
            </a:r>
          </a:p>
          <a:p>
            <a:pPr marL="342900" indent="-342900">
              <a:buFontTx/>
              <a:buChar char="-"/>
            </a:pPr>
            <a:endParaRPr lang="pt-BR" sz="2400" dirty="0">
              <a:latin typeface="Times New Roman" pitchFamily="18" charset="0"/>
              <a:cs typeface="Times New Roman" pitchFamily="18" charset="0"/>
            </a:endParaRPr>
          </a:p>
          <a:p>
            <a:pPr marL="1257300" lvl="2" indent="-34290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minérios de ferro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diques e </a:t>
            </a:r>
            <a:r>
              <a:rPr lang="pt-BR" sz="2400" dirty="0" err="1">
                <a:latin typeface="Times New Roman" pitchFamily="18" charset="0"/>
                <a:cs typeface="Times New Roman" pitchFamily="18" charset="0"/>
              </a:rPr>
              <a:t>sills</a:t>
            </a:r>
            <a:endParaRPr lang="pt-BR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Tx/>
              <a:buChar char="-"/>
            </a:pPr>
            <a:endParaRPr lang="pt-BR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39671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80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404030" y="1984523"/>
                <a:ext cx="8202726" cy="907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</a:rPr>
                        <m:t>𝑀</m:t>
                      </m:r>
                      <m:r>
                        <a:rPr lang="pt-BR" sz="4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4000" i="1">
                                  <a:latin typeface="Cambria Math"/>
                                </a:rPr>
                                <m:t>𝐼</m:t>
                              </m:r>
                              <m:r>
                                <a:rPr lang="pt-BR" sz="4000" i="1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pt-BR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4000" b="0" i="1" smtClean="0">
                                      <a:latin typeface="Cambria Math"/>
                                    </a:rPr>
                                    <m:t>𝐾</m:t>
                                  </m:r>
                                  <m:r>
                                    <a:rPr lang="pt-BR" sz="4000" i="1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pt-BR" sz="4000" i="1">
                                      <a:latin typeface="Cambria Math"/>
                                      <a:ea typeface="Cambria Math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BR" sz="4000" i="1" dirty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pt-BR" sz="4000" b="0" i="1" dirty="0" smtClean="0">
                          <a:latin typeface="Cambria Math"/>
                        </a:rPr>
                        <m:t>(</m:t>
                      </m:r>
                      <m:r>
                        <a:rPr lang="pt-BR" sz="4000" b="0" i="1" dirty="0" smtClean="0">
                          <a:latin typeface="Cambria Math"/>
                        </a:rPr>
                        <m:t>𝐾</m:t>
                      </m:r>
                      <m:sSub>
                        <m:sSub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 dirty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sz="4000" b="0" i="1" dirty="0" smtClean="0">
                          <a:latin typeface="Cambria Math"/>
                        </a:rPr>
                        <m:t>+ </m:t>
                      </m:r>
                      <m:sSub>
                        <m:sSubPr>
                          <m:ctrlPr>
                            <a:rPr lang="pt-BR" sz="4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dirty="0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pt-BR" sz="4000" b="0" i="1" dirty="0" smtClean="0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pt-BR" sz="4000" b="0" i="1" dirty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030" y="1984523"/>
                <a:ext cx="8202726" cy="90742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3281988" y="1328207"/>
                <a:ext cx="2652777" cy="7869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400" b="0" i="1" smtClean="0">
                          <a:latin typeface="Cambria Math"/>
                        </a:rPr>
                        <m:t>𝑀</m:t>
                      </m:r>
                      <m:r>
                        <a:rPr lang="pt-BR" sz="4400" b="0" i="1" smtClean="0">
                          <a:latin typeface="Cambria Math"/>
                        </a:rPr>
                        <m:t>=</m:t>
                      </m:r>
                      <m:r>
                        <a:rPr lang="pt-BR" sz="4400" b="0" i="1" smtClean="0">
                          <a:latin typeface="Cambria Math"/>
                        </a:rPr>
                        <m:t>𝐾</m:t>
                      </m:r>
                      <m:sSup>
                        <m:sSupPr>
                          <m:ctrlPr>
                            <a:rPr lang="pt-BR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400" b="0" i="1" smtClean="0">
                              <a:latin typeface="Cambria Math"/>
                            </a:rPr>
                            <m:t>𝐻</m:t>
                          </m:r>
                        </m:e>
                        <m:sup>
                          <m:r>
                            <a:rPr lang="pt-BR" sz="4400" b="0" i="1" smtClean="0"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pt-BR" sz="44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988" y="1328207"/>
                <a:ext cx="2652777" cy="78694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507015" y="3418109"/>
                <a:ext cx="8202726" cy="907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</a:rPr>
                        <m:t>𝑀</m:t>
                      </m:r>
                      <m:r>
                        <a:rPr lang="pt-BR" sz="4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4000" i="1">
                                  <a:latin typeface="Cambria Math"/>
                                </a:rPr>
                                <m:t>𝐼</m:t>
                              </m:r>
                              <m:r>
                                <a:rPr lang="pt-BR" sz="4000" i="1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pt-BR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4000" b="0" i="1" smtClean="0">
                                      <a:latin typeface="Cambria Math"/>
                                      <a:ea typeface="Cambria Math"/>
                                    </a:rPr>
                                    <m:t>𝜒</m:t>
                                  </m:r>
                                  <m:r>
                                    <a:rPr lang="pt-BR" sz="4000" b="0" i="1" smtClean="0">
                                      <a:latin typeface="Cambria Math"/>
                                      <a:ea typeface="Cambria Math"/>
                                    </a:rPr>
                                    <m:t>𝐼𝑁</m:t>
                                  </m:r>
                                </m:e>
                                <m:sup>
                                  <m:r>
                                    <a:rPr lang="pt-BR" sz="4000" i="1">
                                      <a:latin typeface="Cambria Math"/>
                                      <a:ea typeface="Cambria Math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BR" sz="4000" i="1" dirty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pt-BR" sz="4000" b="0" i="1" dirty="0" smtClean="0">
                          <a:latin typeface="Cambria Math"/>
                        </a:rPr>
                        <m:t>(</m:t>
                      </m:r>
                      <m:r>
                        <a:rPr lang="pt-BR" sz="4000" i="1">
                          <a:latin typeface="Cambria Math"/>
                          <a:ea typeface="Cambria Math"/>
                        </a:rPr>
                        <m:t>𝜒</m:t>
                      </m:r>
                      <m:r>
                        <a:rPr lang="pt-BR" sz="4000" i="1">
                          <a:latin typeface="Cambria Math"/>
                          <a:ea typeface="Cambria Math"/>
                        </a:rPr>
                        <m:t>𝐼</m:t>
                      </m:r>
                      <m:sSub>
                        <m:sSub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 dirty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sz="4000" b="0" i="1" dirty="0" smtClean="0">
                          <a:latin typeface="Cambria Math"/>
                        </a:rPr>
                        <m:t>+ </m:t>
                      </m:r>
                      <m:sSub>
                        <m:sSubPr>
                          <m:ctrlPr>
                            <a:rPr lang="pt-BR" sz="4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dirty="0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pt-BR" sz="4000" b="0" i="1" dirty="0" smtClean="0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pt-BR" sz="4000" b="0" i="1" dirty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15" y="3418109"/>
                <a:ext cx="8202726" cy="90742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tângulo 17"/>
          <p:cNvSpPr/>
          <p:nvPr/>
        </p:nvSpPr>
        <p:spPr>
          <a:xfrm>
            <a:off x="345280" y="3050190"/>
            <a:ext cx="4160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 o caso isotrópico de susceptibilidade:</a:t>
            </a:r>
          </a:p>
        </p:txBody>
      </p:sp>
      <p:sp>
        <p:nvSpPr>
          <p:cNvPr id="2" name="Retângulo 1"/>
          <p:cNvSpPr/>
          <p:nvPr/>
        </p:nvSpPr>
        <p:spPr>
          <a:xfrm>
            <a:off x="2286000" y="3491585"/>
            <a:ext cx="2865664" cy="83395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9" name="Conector angulado 18"/>
          <p:cNvCxnSpPr/>
          <p:nvPr/>
        </p:nvCxnSpPr>
        <p:spPr>
          <a:xfrm>
            <a:off x="2281807" y="4325540"/>
            <a:ext cx="1114425" cy="679184"/>
          </a:xfrm>
          <a:prstGeom prst="bentConnector3">
            <a:avLst>
              <a:gd name="adj1" fmla="val 915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/>
              <p:cNvSpPr txBox="1"/>
              <p:nvPr/>
            </p:nvSpPr>
            <p:spPr>
              <a:xfrm>
                <a:off x="3257444" y="4338846"/>
                <a:ext cx="3494355" cy="20688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1+</m:t>
                                    </m:r>
                                    <m:sSubSup>
                                      <m:sSubSup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𝜒</m:t>
                                        </m:r>
                                        <m:r>
                                          <a:rPr lang="pt-BR" i="1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†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r>
                                  <a:rPr lang="pt-BR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1+</m:t>
                                    </m:r>
                                    <m:sSubSup>
                                      <m:sSubSup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𝜒</m:t>
                                        </m:r>
                                        <m:r>
                                          <a:rPr lang="pt-BR" i="1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†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r>
                                  <a:rPr lang="pt-BR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1+</m:t>
                                    </m:r>
                                    <m:sSubSup>
                                      <m:sSubSup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𝜒</m:t>
                                        </m:r>
                                        <m:r>
                                          <a:rPr lang="pt-BR" i="1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  <m:t>33</m:t>
                                        </m:r>
                                      </m:sub>
                                      <m:sup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†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CaixaDe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444" y="4338846"/>
                <a:ext cx="3494355" cy="206883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96396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81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404030" y="1984523"/>
                <a:ext cx="8202726" cy="907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</a:rPr>
                        <m:t>𝑀</m:t>
                      </m:r>
                      <m:r>
                        <a:rPr lang="pt-BR" sz="4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4000" i="1">
                                  <a:latin typeface="Cambria Math"/>
                                </a:rPr>
                                <m:t>𝐼</m:t>
                              </m:r>
                              <m:r>
                                <a:rPr lang="pt-BR" sz="4000" i="1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pt-BR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4000" b="0" i="1" smtClean="0">
                                      <a:latin typeface="Cambria Math"/>
                                    </a:rPr>
                                    <m:t>𝐾</m:t>
                                  </m:r>
                                  <m:r>
                                    <a:rPr lang="pt-BR" sz="4000" i="1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pt-BR" sz="4000" i="1">
                                      <a:latin typeface="Cambria Math"/>
                                      <a:ea typeface="Cambria Math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BR" sz="4000" i="1" dirty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pt-BR" sz="4000" b="0" i="1" dirty="0" smtClean="0">
                          <a:latin typeface="Cambria Math"/>
                        </a:rPr>
                        <m:t>(</m:t>
                      </m:r>
                      <m:r>
                        <a:rPr lang="pt-BR" sz="4000" b="0" i="1" dirty="0" smtClean="0">
                          <a:latin typeface="Cambria Math"/>
                        </a:rPr>
                        <m:t>𝐾</m:t>
                      </m:r>
                      <m:sSub>
                        <m:sSub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 dirty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sz="4000" b="0" i="1" dirty="0" smtClean="0">
                          <a:latin typeface="Cambria Math"/>
                        </a:rPr>
                        <m:t>+ </m:t>
                      </m:r>
                      <m:sSub>
                        <m:sSubPr>
                          <m:ctrlPr>
                            <a:rPr lang="pt-BR" sz="4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dirty="0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pt-BR" sz="4000" b="0" i="1" dirty="0" smtClean="0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pt-BR" sz="4000" b="0" i="1" dirty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030" y="1984523"/>
                <a:ext cx="8202726" cy="90742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3281988" y="1328207"/>
                <a:ext cx="2652777" cy="7869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400" b="0" i="1" smtClean="0">
                          <a:latin typeface="Cambria Math"/>
                        </a:rPr>
                        <m:t>𝑀</m:t>
                      </m:r>
                      <m:r>
                        <a:rPr lang="pt-BR" sz="4400" b="0" i="1" smtClean="0">
                          <a:latin typeface="Cambria Math"/>
                        </a:rPr>
                        <m:t>=</m:t>
                      </m:r>
                      <m:r>
                        <a:rPr lang="pt-BR" sz="4400" b="0" i="1" smtClean="0">
                          <a:latin typeface="Cambria Math"/>
                        </a:rPr>
                        <m:t>𝐾</m:t>
                      </m:r>
                      <m:sSup>
                        <m:sSupPr>
                          <m:ctrlPr>
                            <a:rPr lang="pt-BR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400" b="0" i="1" smtClean="0">
                              <a:latin typeface="Cambria Math"/>
                            </a:rPr>
                            <m:t>𝐻</m:t>
                          </m:r>
                        </m:e>
                        <m:sup>
                          <m:r>
                            <a:rPr lang="pt-BR" sz="4400" b="0" i="1" smtClean="0"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pt-BR" sz="44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988" y="1328207"/>
                <a:ext cx="2652777" cy="78694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507015" y="3418109"/>
                <a:ext cx="8202726" cy="907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/>
                        </a:rPr>
                        <m:t>𝑀</m:t>
                      </m:r>
                      <m:r>
                        <a:rPr lang="pt-BR" sz="4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4000" i="1">
                                  <a:latin typeface="Cambria Math"/>
                                </a:rPr>
                                <m:t>𝐼</m:t>
                              </m:r>
                              <m:r>
                                <a:rPr lang="pt-BR" sz="4000" i="1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pt-BR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4000" b="0" i="1" smtClean="0">
                                      <a:latin typeface="Cambria Math"/>
                                      <a:ea typeface="Cambria Math"/>
                                    </a:rPr>
                                    <m:t>𝜒</m:t>
                                  </m:r>
                                  <m:r>
                                    <a:rPr lang="pt-BR" sz="4000" b="0" i="1" smtClean="0">
                                      <a:latin typeface="Cambria Math"/>
                                      <a:ea typeface="Cambria Math"/>
                                    </a:rPr>
                                    <m:t>𝐼𝑁</m:t>
                                  </m:r>
                                </m:e>
                                <m:sup>
                                  <m:r>
                                    <a:rPr lang="pt-BR" sz="4000" i="1">
                                      <a:latin typeface="Cambria Math"/>
                                      <a:ea typeface="Cambria Math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BR" sz="4000" i="1" dirty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pt-BR" sz="4000" b="0" i="1" dirty="0" smtClean="0">
                          <a:latin typeface="Cambria Math"/>
                        </a:rPr>
                        <m:t>(</m:t>
                      </m:r>
                      <m:r>
                        <a:rPr lang="pt-BR" sz="4000" i="1">
                          <a:latin typeface="Cambria Math"/>
                          <a:ea typeface="Cambria Math"/>
                        </a:rPr>
                        <m:t>𝜒</m:t>
                      </m:r>
                      <m:r>
                        <a:rPr lang="pt-BR" sz="4000" i="1">
                          <a:latin typeface="Cambria Math"/>
                          <a:ea typeface="Cambria Math"/>
                        </a:rPr>
                        <m:t>𝐼</m:t>
                      </m:r>
                      <m:sSub>
                        <m:sSubPr>
                          <m:ctrlPr>
                            <a:rPr lang="pt-BR" sz="4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4000" i="1" dirty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sz="4000" b="0" i="1" dirty="0" smtClean="0">
                          <a:latin typeface="Cambria Math"/>
                        </a:rPr>
                        <m:t>+ </m:t>
                      </m:r>
                      <m:sSub>
                        <m:sSubPr>
                          <m:ctrlPr>
                            <a:rPr lang="pt-BR" sz="4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dirty="0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pt-BR" sz="4000" b="0" i="1" dirty="0" smtClean="0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pt-BR" sz="4000" b="0" i="1" dirty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15" y="3418109"/>
                <a:ext cx="8202726" cy="90742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tângulo 17"/>
          <p:cNvSpPr/>
          <p:nvPr/>
        </p:nvSpPr>
        <p:spPr>
          <a:xfrm>
            <a:off x="345280" y="3050190"/>
            <a:ext cx="4160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 o caso isotrópico de susceptibilidade:</a:t>
            </a:r>
          </a:p>
        </p:txBody>
      </p:sp>
      <p:sp>
        <p:nvSpPr>
          <p:cNvPr id="2" name="Retângulo 1"/>
          <p:cNvSpPr/>
          <p:nvPr/>
        </p:nvSpPr>
        <p:spPr>
          <a:xfrm>
            <a:off x="2286000" y="3491585"/>
            <a:ext cx="2865664" cy="83395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9" name="Conector angulado 18"/>
          <p:cNvCxnSpPr/>
          <p:nvPr/>
        </p:nvCxnSpPr>
        <p:spPr>
          <a:xfrm>
            <a:off x="2281807" y="4325540"/>
            <a:ext cx="1114425" cy="679184"/>
          </a:xfrm>
          <a:prstGeom prst="bentConnector3">
            <a:avLst>
              <a:gd name="adj1" fmla="val 915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/>
              <p:cNvSpPr txBox="1"/>
              <p:nvPr/>
            </p:nvSpPr>
            <p:spPr>
              <a:xfrm>
                <a:off x="3257444" y="4338846"/>
                <a:ext cx="3494355" cy="20688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1+</m:t>
                                    </m:r>
                                    <m:sSubSup>
                                      <m:sSubSup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𝜒</m:t>
                                        </m:r>
                                        <m:r>
                                          <a:rPr lang="pt-BR" i="1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†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r>
                                  <a:rPr lang="pt-BR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1+</m:t>
                                    </m:r>
                                    <m:sSubSup>
                                      <m:sSubSup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𝜒</m:t>
                                        </m:r>
                                        <m:r>
                                          <a:rPr lang="pt-BR" i="1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†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r>
                                  <a:rPr lang="pt-BR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1+</m:t>
                                    </m:r>
                                    <m:sSubSup>
                                      <m:sSubSup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𝜒</m:t>
                                        </m:r>
                                        <m:r>
                                          <a:rPr lang="pt-BR" i="1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  <m:t>33</m:t>
                                        </m:r>
                                      </m:sub>
                                      <m:sup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†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CaixaDe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444" y="4338846"/>
                <a:ext cx="3494355" cy="206883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6621236" y="4604614"/>
                <a:ext cx="22358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/>
                          <a:ea typeface="Cambria Math"/>
                        </a:rPr>
                        <m:t>𝜒</m:t>
                      </m:r>
                      <m:r>
                        <a:rPr lang="pt-BR" sz="20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pt-BR" sz="2000" b="0" i="1" smtClean="0">
                          <a:latin typeface="Cambria Math"/>
                          <a:ea typeface="Cambria Math"/>
                        </a:rPr>
                        <m:t>𝑚𝑢𝑖𝑡𝑜</m:t>
                      </m:r>
                      <m:r>
                        <a:rPr lang="pt-BR" sz="20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pt-BR" sz="2000" b="0" i="1" smtClean="0">
                          <a:latin typeface="Cambria Math"/>
                          <a:ea typeface="Cambria Math"/>
                        </a:rPr>
                        <m:t>𝑝𝑒𝑞𝑢𝑒𝑛𝑜</m:t>
                      </m:r>
                      <m:r>
                        <a:rPr lang="pt-BR" sz="2000" b="0" i="1" smtClean="0">
                          <a:latin typeface="Cambria Math"/>
                          <a:ea typeface="Cambria Math"/>
                        </a:rPr>
                        <m:t>: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236" y="4604614"/>
                <a:ext cx="2235868" cy="400110"/>
              </a:xfrm>
              <a:prstGeom prst="rect">
                <a:avLst/>
              </a:prstGeom>
              <a:blipFill rotWithShape="1">
                <a:blip r:embed="rId6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6621236" y="4868464"/>
                <a:ext cx="95757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/>
                          <a:ea typeface="Cambria Math"/>
                        </a:rPr>
                        <m:t>≈</m:t>
                      </m:r>
                      <m:r>
                        <a:rPr lang="pt-BR" sz="3600" b="0" i="1" smtClean="0">
                          <a:latin typeface="Cambria Math"/>
                        </a:rPr>
                        <m:t>𝐼</m:t>
                      </m:r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236" y="4868464"/>
                <a:ext cx="957570" cy="64633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10401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809960"/>
              </p:ext>
            </p:extLst>
          </p:nvPr>
        </p:nvGraphicFramePr>
        <p:xfrm>
          <a:off x="2356757" y="2188030"/>
          <a:ext cx="4471306" cy="865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33" name="Equação" r:id="rId3" imgW="1180800" imgH="228600" progId="Equation.3">
                  <p:embed/>
                </p:oleObj>
              </mc:Choice>
              <mc:Fallback>
                <p:oleObj name="Equação" r:id="rId3" imgW="1180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56757" y="2188030"/>
                        <a:ext cx="4471306" cy="8654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82</a:t>
            </a:fld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345281" y="1613275"/>
            <a:ext cx="4160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 o caso isotrópico de susceptibilidade:</a:t>
            </a:r>
          </a:p>
        </p:txBody>
      </p:sp>
      <p:sp>
        <p:nvSpPr>
          <p:cNvPr id="13" name="Elipse 12"/>
          <p:cNvSpPr/>
          <p:nvPr/>
        </p:nvSpPr>
        <p:spPr>
          <a:xfrm>
            <a:off x="2367643" y="2245179"/>
            <a:ext cx="751114" cy="677636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angulado 13"/>
          <p:cNvCxnSpPr>
            <a:stCxn id="13" idx="4"/>
          </p:cNvCxnSpPr>
          <p:nvPr/>
        </p:nvCxnSpPr>
        <p:spPr>
          <a:xfrm rot="16200000" flipH="1">
            <a:off x="2845254" y="2820760"/>
            <a:ext cx="440871" cy="644979"/>
          </a:xfrm>
          <a:prstGeom prst="bentConnector2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3477983" y="3184070"/>
            <a:ext cx="274786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Magnetização verdadeira</a:t>
            </a:r>
          </a:p>
        </p:txBody>
      </p:sp>
    </p:spTree>
    <p:extLst>
      <p:ext uri="{BB962C8B-B14F-4D97-AF65-F5344CB8AC3E}">
        <p14:creationId xmlns:p14="http://schemas.microsoft.com/office/powerpoint/2010/main" val="33964880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472355"/>
              </p:ext>
            </p:extLst>
          </p:nvPr>
        </p:nvGraphicFramePr>
        <p:xfrm>
          <a:off x="2356757" y="2188030"/>
          <a:ext cx="4471306" cy="865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03" name="Equação" r:id="rId3" imgW="1180800" imgH="228600" progId="Equation.3">
                  <p:embed/>
                </p:oleObj>
              </mc:Choice>
              <mc:Fallback>
                <p:oleObj name="Equação" r:id="rId3" imgW="1180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56757" y="2188030"/>
                        <a:ext cx="4471306" cy="8654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83</a:t>
            </a:fld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345281" y="1613275"/>
            <a:ext cx="4160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 o caso isotrópico de susceptibilidade:</a:t>
            </a:r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7538020"/>
              </p:ext>
            </p:extLst>
          </p:nvPr>
        </p:nvGraphicFramePr>
        <p:xfrm>
          <a:off x="2254660" y="4088461"/>
          <a:ext cx="4195126" cy="1399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04" name="Equação" r:id="rId5" imgW="952200" imgH="317160" progId="Equation.3">
                  <p:embed/>
                </p:oleObj>
              </mc:Choice>
              <mc:Fallback>
                <p:oleObj name="Equação" r:id="rId5" imgW="95220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4660" y="4088461"/>
                        <a:ext cx="4195126" cy="13993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345281" y="3806719"/>
                <a:ext cx="58936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Para o caso isotrópico de susceptibilidade e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𝜒</m:t>
                    </m:r>
                  </m:oMath>
                </a14:m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muito pequeno:</a:t>
                </a:r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81" y="3806719"/>
                <a:ext cx="5893601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932"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lipse 1"/>
          <p:cNvSpPr/>
          <p:nvPr/>
        </p:nvSpPr>
        <p:spPr>
          <a:xfrm>
            <a:off x="2367643" y="2245179"/>
            <a:ext cx="751114" cy="677636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angulado 7"/>
          <p:cNvCxnSpPr>
            <a:stCxn id="2" idx="4"/>
          </p:cNvCxnSpPr>
          <p:nvPr/>
        </p:nvCxnSpPr>
        <p:spPr>
          <a:xfrm rot="16200000" flipH="1">
            <a:off x="2845254" y="2820760"/>
            <a:ext cx="440871" cy="644979"/>
          </a:xfrm>
          <a:prstGeom prst="bentConnector2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3477983" y="3184070"/>
            <a:ext cx="274786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Magnetização verdadeira</a:t>
            </a:r>
          </a:p>
        </p:txBody>
      </p:sp>
      <p:sp>
        <p:nvSpPr>
          <p:cNvPr id="15" name="Elipse 14"/>
          <p:cNvSpPr/>
          <p:nvPr/>
        </p:nvSpPr>
        <p:spPr>
          <a:xfrm>
            <a:off x="2271545" y="4261757"/>
            <a:ext cx="847212" cy="1071375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" name="Conector angulado 15"/>
          <p:cNvCxnSpPr>
            <a:stCxn id="15" idx="4"/>
          </p:cNvCxnSpPr>
          <p:nvPr/>
        </p:nvCxnSpPr>
        <p:spPr>
          <a:xfrm rot="16200000" flipH="1">
            <a:off x="2824454" y="5203829"/>
            <a:ext cx="338324" cy="596930"/>
          </a:xfrm>
          <a:prstGeom prst="bentConnector2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3381885" y="5447428"/>
            <a:ext cx="285699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Magnetização aproximada</a:t>
            </a:r>
          </a:p>
        </p:txBody>
      </p:sp>
      <p:cxnSp>
        <p:nvCxnSpPr>
          <p:cNvPr id="19" name="Conector de seta reta 18"/>
          <p:cNvCxnSpPr/>
          <p:nvPr/>
        </p:nvCxnSpPr>
        <p:spPr>
          <a:xfrm flipV="1">
            <a:off x="3388179" y="2155372"/>
            <a:ext cx="742947" cy="857249"/>
          </a:xfrm>
          <a:prstGeom prst="straightConnector1">
            <a:avLst/>
          </a:prstGeom>
          <a:ln w="254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/>
              <p:cNvSpPr txBox="1"/>
              <p:nvPr/>
            </p:nvSpPr>
            <p:spPr>
              <a:xfrm>
                <a:off x="4028872" y="1832206"/>
                <a:ext cx="48468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𝐼</m:t>
                      </m:r>
                    </m:oMath>
                  </m:oMathPara>
                </a14:m>
                <a:endParaRPr lang="pt-BR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CaixaDeTexto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872" y="1832206"/>
                <a:ext cx="484684" cy="646331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58814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65514"/>
            <a:ext cx="8229600" cy="2220686"/>
          </a:xfrm>
        </p:spPr>
        <p:txBody>
          <a:bodyPr>
            <a:normAutofit/>
          </a:bodyPr>
          <a:lstStyle/>
          <a:p>
            <a:r>
              <a:rPr lang="pt-BR" sz="4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Metodologia – Erro de magnetização</a:t>
            </a:r>
            <a:endParaRPr lang="en-US" sz="4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84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62432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0537684"/>
              </p:ext>
            </p:extLst>
          </p:nvPr>
        </p:nvGraphicFramePr>
        <p:xfrm>
          <a:off x="2699653" y="1428754"/>
          <a:ext cx="3794188" cy="734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46" name="Equação" r:id="rId3" imgW="1180800" imgH="228600" progId="Equation.3">
                  <p:embed/>
                </p:oleObj>
              </mc:Choice>
              <mc:Fallback>
                <p:oleObj name="Equação" r:id="rId3" imgW="1180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99653" y="1428754"/>
                        <a:ext cx="3794188" cy="734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85</a:t>
            </a:fld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6898822" y="1460349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</a:p>
        </p:txBody>
      </p:sp>
      <p:sp>
        <p:nvSpPr>
          <p:cNvPr id="18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Erro de magnetização</a:t>
            </a:r>
          </a:p>
        </p:txBody>
      </p:sp>
    </p:spTree>
    <p:extLst>
      <p:ext uri="{BB962C8B-B14F-4D97-AF65-F5344CB8AC3E}">
        <p14:creationId xmlns:p14="http://schemas.microsoft.com/office/powerpoint/2010/main" val="28249472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7649636"/>
              </p:ext>
            </p:extLst>
          </p:nvPr>
        </p:nvGraphicFramePr>
        <p:xfrm>
          <a:off x="2699653" y="1428754"/>
          <a:ext cx="3794188" cy="734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16" name="Equação" r:id="rId3" imgW="1180800" imgH="228600" progId="Equation.3">
                  <p:embed/>
                </p:oleObj>
              </mc:Choice>
              <mc:Fallback>
                <p:oleObj name="Equação" r:id="rId3" imgW="1180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99653" y="1428754"/>
                        <a:ext cx="3794188" cy="734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9667338"/>
              </p:ext>
            </p:extLst>
          </p:nvPr>
        </p:nvGraphicFramePr>
        <p:xfrm>
          <a:off x="2633886" y="2581862"/>
          <a:ext cx="4038590" cy="7772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17" name="Equação" r:id="rId5" imgW="1257120" imgH="241200" progId="Equation.3">
                  <p:embed/>
                </p:oleObj>
              </mc:Choice>
              <mc:Fallback>
                <p:oleObj name="Equação" r:id="rId5" imgW="12571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3886" y="2581862"/>
                        <a:ext cx="4038590" cy="7772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86</a:t>
            </a:fld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6898822" y="1460349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6898822" y="2711855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Erro de magnetização</a:t>
            </a:r>
          </a:p>
        </p:txBody>
      </p:sp>
    </p:spTree>
    <p:extLst>
      <p:ext uri="{BB962C8B-B14F-4D97-AF65-F5344CB8AC3E}">
        <p14:creationId xmlns:p14="http://schemas.microsoft.com/office/powerpoint/2010/main" val="1909453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9801276"/>
              </p:ext>
            </p:extLst>
          </p:nvPr>
        </p:nvGraphicFramePr>
        <p:xfrm>
          <a:off x="2699653" y="1428754"/>
          <a:ext cx="3794188" cy="734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63" name="Equação" r:id="rId3" imgW="1180800" imgH="228600" progId="Equation.3">
                  <p:embed/>
                </p:oleObj>
              </mc:Choice>
              <mc:Fallback>
                <p:oleObj name="Equação" r:id="rId3" imgW="1180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99653" y="1428754"/>
                        <a:ext cx="3794188" cy="734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7211581"/>
              </p:ext>
            </p:extLst>
          </p:nvPr>
        </p:nvGraphicFramePr>
        <p:xfrm>
          <a:off x="2633886" y="2581862"/>
          <a:ext cx="4038590" cy="7772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64" name="Equação" r:id="rId5" imgW="1257120" imgH="241200" progId="Equation.3">
                  <p:embed/>
                </p:oleObj>
              </mc:Choice>
              <mc:Fallback>
                <p:oleObj name="Equação" r:id="rId5" imgW="12571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3886" y="2581862"/>
                        <a:ext cx="4038590" cy="7772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87</a:t>
            </a:fld>
            <a:endParaRPr lang="pt-BR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4563266"/>
              </p:ext>
            </p:extLst>
          </p:nvPr>
        </p:nvGraphicFramePr>
        <p:xfrm>
          <a:off x="3080656" y="3652511"/>
          <a:ext cx="3030963" cy="7031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65" name="Equação" r:id="rId7" imgW="876240" imgH="203040" progId="Equation.3">
                  <p:embed/>
                </p:oleObj>
              </mc:Choice>
              <mc:Fallback>
                <p:oleObj name="Equação" r:id="rId7" imgW="8762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0656" y="3652511"/>
                        <a:ext cx="3030963" cy="7031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CaixaDeTexto 12"/>
          <p:cNvSpPr txBox="1"/>
          <p:nvPr/>
        </p:nvSpPr>
        <p:spPr>
          <a:xfrm>
            <a:off x="6898822" y="1460349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6898822" y="2711855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</a:p>
        </p:txBody>
      </p:sp>
    </p:spTree>
    <p:extLst>
      <p:ext uri="{BB962C8B-B14F-4D97-AF65-F5344CB8AC3E}">
        <p14:creationId xmlns:p14="http://schemas.microsoft.com/office/powerpoint/2010/main" val="19366083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7743701"/>
              </p:ext>
            </p:extLst>
          </p:nvPr>
        </p:nvGraphicFramePr>
        <p:xfrm>
          <a:off x="2699653" y="1428754"/>
          <a:ext cx="3794188" cy="734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10" name="Equação" r:id="rId3" imgW="1180800" imgH="228600" progId="Equation.3">
                  <p:embed/>
                </p:oleObj>
              </mc:Choice>
              <mc:Fallback>
                <p:oleObj name="Equação" r:id="rId3" imgW="1180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99653" y="1428754"/>
                        <a:ext cx="3794188" cy="734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3696296"/>
              </p:ext>
            </p:extLst>
          </p:nvPr>
        </p:nvGraphicFramePr>
        <p:xfrm>
          <a:off x="2633886" y="2581862"/>
          <a:ext cx="4038590" cy="7772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11" name="Equação" r:id="rId5" imgW="1257120" imgH="241200" progId="Equation.3">
                  <p:embed/>
                </p:oleObj>
              </mc:Choice>
              <mc:Fallback>
                <p:oleObj name="Equação" r:id="rId5" imgW="12571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3886" y="2581862"/>
                        <a:ext cx="4038590" cy="7772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88</a:t>
            </a:fld>
            <a:endParaRPr lang="pt-BR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8492292"/>
              </p:ext>
            </p:extLst>
          </p:nvPr>
        </p:nvGraphicFramePr>
        <p:xfrm>
          <a:off x="3080656" y="3652511"/>
          <a:ext cx="3030963" cy="7031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12" name="Equação" r:id="rId7" imgW="876240" imgH="203040" progId="Equation.3">
                  <p:embed/>
                </p:oleObj>
              </mc:Choice>
              <mc:Fallback>
                <p:oleObj name="Equação" r:id="rId7" imgW="8762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0656" y="3652511"/>
                        <a:ext cx="3030963" cy="7031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847211"/>
              </p:ext>
            </p:extLst>
          </p:nvPr>
        </p:nvGraphicFramePr>
        <p:xfrm>
          <a:off x="3070906" y="4490582"/>
          <a:ext cx="2986509" cy="967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13" name="Equação" r:id="rId9" imgW="863280" imgH="279360" progId="Equation.3">
                  <p:embed/>
                </p:oleObj>
              </mc:Choice>
              <mc:Fallback>
                <p:oleObj name="Equação" r:id="rId9" imgW="86328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0906" y="4490582"/>
                        <a:ext cx="2986509" cy="9672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CaixaDeTexto 12"/>
          <p:cNvSpPr txBox="1"/>
          <p:nvPr/>
        </p:nvSpPr>
        <p:spPr>
          <a:xfrm>
            <a:off x="6898822" y="1460349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6898822" y="2711855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</a:p>
        </p:txBody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Erro de magnetização</a:t>
            </a:r>
          </a:p>
        </p:txBody>
      </p:sp>
    </p:spTree>
    <p:extLst>
      <p:ext uri="{BB962C8B-B14F-4D97-AF65-F5344CB8AC3E}">
        <p14:creationId xmlns:p14="http://schemas.microsoft.com/office/powerpoint/2010/main" val="40444948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1109967"/>
              </p:ext>
            </p:extLst>
          </p:nvPr>
        </p:nvGraphicFramePr>
        <p:xfrm>
          <a:off x="2699653" y="1428754"/>
          <a:ext cx="3794188" cy="734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54" name="Equação" r:id="rId3" imgW="1180800" imgH="228600" progId="Equation.3">
                  <p:embed/>
                </p:oleObj>
              </mc:Choice>
              <mc:Fallback>
                <p:oleObj name="Equação" r:id="rId3" imgW="1180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99653" y="1428754"/>
                        <a:ext cx="3794188" cy="734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6885051"/>
              </p:ext>
            </p:extLst>
          </p:nvPr>
        </p:nvGraphicFramePr>
        <p:xfrm>
          <a:off x="2633886" y="2581862"/>
          <a:ext cx="4038590" cy="7772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55" name="Equação" r:id="rId5" imgW="1257120" imgH="241200" progId="Equation.3">
                  <p:embed/>
                </p:oleObj>
              </mc:Choice>
              <mc:Fallback>
                <p:oleObj name="Equação" r:id="rId5" imgW="12571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3886" y="2581862"/>
                        <a:ext cx="4038590" cy="7772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89</a:t>
            </a:fld>
            <a:endParaRPr lang="pt-BR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8567813"/>
              </p:ext>
            </p:extLst>
          </p:nvPr>
        </p:nvGraphicFramePr>
        <p:xfrm>
          <a:off x="3080656" y="3652511"/>
          <a:ext cx="3030963" cy="7031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56" name="Equação" r:id="rId7" imgW="876240" imgH="203040" progId="Equation.3">
                  <p:embed/>
                </p:oleObj>
              </mc:Choice>
              <mc:Fallback>
                <p:oleObj name="Equação" r:id="rId7" imgW="8762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0656" y="3652511"/>
                        <a:ext cx="3030963" cy="7031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9496202"/>
              </p:ext>
            </p:extLst>
          </p:nvPr>
        </p:nvGraphicFramePr>
        <p:xfrm>
          <a:off x="3070906" y="4490582"/>
          <a:ext cx="2986509" cy="967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57" name="Equação" r:id="rId9" imgW="863280" imgH="279360" progId="Equation.3">
                  <p:embed/>
                </p:oleObj>
              </mc:Choice>
              <mc:Fallback>
                <p:oleObj name="Equação" r:id="rId9" imgW="86328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0906" y="4490582"/>
                        <a:ext cx="2986509" cy="9672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CaixaDeTexto 12"/>
          <p:cNvSpPr txBox="1"/>
          <p:nvPr/>
        </p:nvSpPr>
        <p:spPr>
          <a:xfrm>
            <a:off x="6898822" y="1460349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6898822" y="2711855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</a:p>
        </p:txBody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Erro de magnetização</a:t>
            </a:r>
          </a:p>
        </p:txBody>
      </p:sp>
      <p:sp>
        <p:nvSpPr>
          <p:cNvPr id="2" name="Retângulo 1"/>
          <p:cNvSpPr/>
          <p:nvPr/>
        </p:nvSpPr>
        <p:spPr>
          <a:xfrm>
            <a:off x="2914650" y="3518807"/>
            <a:ext cx="3224893" cy="198392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o explicativo retangular 10"/>
          <p:cNvSpPr/>
          <p:nvPr/>
        </p:nvSpPr>
        <p:spPr>
          <a:xfrm>
            <a:off x="6262006" y="3812721"/>
            <a:ext cx="2506435" cy="800100"/>
          </a:xfrm>
          <a:prstGeom prst="wedgeRectCallout">
            <a:avLst>
              <a:gd name="adj1" fmla="val -52103"/>
              <a:gd name="adj2" fmla="val 97230"/>
            </a:avLst>
          </a:prstGeom>
          <a:solidFill>
            <a:schemeClr val="accent1">
              <a:alpha val="24000"/>
            </a:schemeClr>
          </a:solidFill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2" name="Objeto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8415669"/>
              </p:ext>
            </p:extLst>
          </p:nvPr>
        </p:nvGraphicFramePr>
        <p:xfrm>
          <a:off x="6262006" y="3735083"/>
          <a:ext cx="2483804" cy="828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58" name="Equação" r:id="rId11" imgW="952087" imgH="317362" progId="Equation.3">
                  <p:embed/>
                </p:oleObj>
              </mc:Choice>
              <mc:Fallback>
                <p:oleObj name="Equação" r:id="rId11" imgW="952087" imgH="317362" progId="Equation.3">
                  <p:embed/>
                  <p:pic>
                    <p:nvPicPr>
                      <p:cNvPr id="0" name="Objeto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2006" y="3735083"/>
                        <a:ext cx="2483804" cy="8288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7596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6889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802" y="1193577"/>
            <a:ext cx="720804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Por que um elipsóide?</a:t>
            </a:r>
          </a:p>
          <a:p>
            <a:endParaRPr lang="pt-BR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Uma boa aproximação para alguns corpos e estruturas geológicas devido sua flexibilidade de parametrização.</a:t>
            </a:r>
          </a:p>
          <a:p>
            <a:pPr marL="342900" indent="-342900">
              <a:buFontTx/>
              <a:buChar char="-"/>
            </a:pPr>
            <a:endParaRPr lang="pt-BR" sz="2400" dirty="0">
              <a:latin typeface="Times New Roman" pitchFamily="18" charset="0"/>
              <a:cs typeface="Times New Roman" pitchFamily="18" charset="0"/>
            </a:endParaRPr>
          </a:p>
          <a:p>
            <a:pPr marL="1257300" lvl="2" indent="-34290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minérios de ferro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diques e sills</a:t>
            </a:r>
          </a:p>
          <a:p>
            <a:endParaRPr lang="pt-BR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Única forma que possui magnetização verdadeiramente uniforme em todo corpo.</a:t>
            </a:r>
          </a:p>
          <a:p>
            <a:pPr marL="342900" indent="-342900">
              <a:buFontTx/>
              <a:buChar char="-"/>
            </a:pPr>
            <a:endParaRPr lang="pt-BR" sz="2400" dirty="0">
              <a:latin typeface="Times New Roman" pitchFamily="18" charset="0"/>
              <a:cs typeface="Times New Roman" pitchFamily="18" charset="0"/>
            </a:endParaRPr>
          </a:p>
          <a:p>
            <a:pPr marL="1257300" lvl="2" indent="-34290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pode-se calcular a desmagnetização de forma analítica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importante para a indústria de mineração</a:t>
            </a:r>
          </a:p>
          <a:p>
            <a:pPr marL="1257300" lvl="2" indent="-342900">
              <a:buFont typeface="Arial" pitchFamily="34" charset="0"/>
              <a:buChar char="•"/>
            </a:pPr>
            <a:endParaRPr lang="pt-BR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Tx/>
              <a:buChar char="-"/>
            </a:pPr>
            <a:endParaRPr lang="pt-BR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38074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143657"/>
              </p:ext>
            </p:extLst>
          </p:nvPr>
        </p:nvGraphicFramePr>
        <p:xfrm>
          <a:off x="2699653" y="1428754"/>
          <a:ext cx="3794188" cy="734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91" name="Equação" r:id="rId3" imgW="1180800" imgH="228600" progId="Equation.3">
                  <p:embed/>
                </p:oleObj>
              </mc:Choice>
              <mc:Fallback>
                <p:oleObj name="Equação" r:id="rId3" imgW="1180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99653" y="1428754"/>
                        <a:ext cx="3794188" cy="734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702935"/>
              </p:ext>
            </p:extLst>
          </p:nvPr>
        </p:nvGraphicFramePr>
        <p:xfrm>
          <a:off x="2633886" y="2581862"/>
          <a:ext cx="4038590" cy="7772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92" name="Equação" r:id="rId5" imgW="1257120" imgH="241200" progId="Equation.3">
                  <p:embed/>
                </p:oleObj>
              </mc:Choice>
              <mc:Fallback>
                <p:oleObj name="Equação" r:id="rId5" imgW="12571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3886" y="2581862"/>
                        <a:ext cx="4038590" cy="7772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90</a:t>
            </a:fld>
            <a:endParaRPr lang="pt-BR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9045591"/>
              </p:ext>
            </p:extLst>
          </p:nvPr>
        </p:nvGraphicFramePr>
        <p:xfrm>
          <a:off x="3080656" y="3652511"/>
          <a:ext cx="3030963" cy="7031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93" name="Equação" r:id="rId7" imgW="876240" imgH="203040" progId="Equation.3">
                  <p:embed/>
                </p:oleObj>
              </mc:Choice>
              <mc:Fallback>
                <p:oleObj name="Equação" r:id="rId7" imgW="8762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0656" y="3652511"/>
                        <a:ext cx="3030963" cy="7031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0099576"/>
              </p:ext>
            </p:extLst>
          </p:nvPr>
        </p:nvGraphicFramePr>
        <p:xfrm>
          <a:off x="3070906" y="4490582"/>
          <a:ext cx="2986509" cy="967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94" name="Equação" r:id="rId9" imgW="863280" imgH="279360" progId="Equation.3">
                  <p:embed/>
                </p:oleObj>
              </mc:Choice>
              <mc:Fallback>
                <p:oleObj name="Equação" r:id="rId9" imgW="86328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0906" y="4490582"/>
                        <a:ext cx="2986509" cy="9672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o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008293"/>
              </p:ext>
            </p:extLst>
          </p:nvPr>
        </p:nvGraphicFramePr>
        <p:xfrm>
          <a:off x="1406072" y="5668731"/>
          <a:ext cx="6505121" cy="7435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95" name="Equação" r:id="rId11" imgW="2108160" imgH="241200" progId="Equation.3">
                  <p:embed/>
                </p:oleObj>
              </mc:Choice>
              <mc:Fallback>
                <p:oleObj name="Equação" r:id="rId11" imgW="21081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6072" y="5668731"/>
                        <a:ext cx="6505121" cy="7435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CaixaDeTexto 12"/>
          <p:cNvSpPr txBox="1"/>
          <p:nvPr/>
        </p:nvSpPr>
        <p:spPr>
          <a:xfrm>
            <a:off x="6898822" y="1460349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6898822" y="2711855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</a:p>
        </p:txBody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Erro de magnetização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8030936" y="5746247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2914650" y="3518807"/>
            <a:ext cx="3224893" cy="198392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Texto explicativo retangular 17"/>
          <p:cNvSpPr/>
          <p:nvPr/>
        </p:nvSpPr>
        <p:spPr>
          <a:xfrm>
            <a:off x="6262006" y="3812721"/>
            <a:ext cx="2506435" cy="800100"/>
          </a:xfrm>
          <a:prstGeom prst="wedgeRectCallout">
            <a:avLst>
              <a:gd name="adj1" fmla="val -52103"/>
              <a:gd name="adj2" fmla="val 97230"/>
            </a:avLst>
          </a:prstGeom>
          <a:solidFill>
            <a:schemeClr val="accent1">
              <a:alpha val="24000"/>
            </a:schemeClr>
          </a:solidFill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9" name="Objeto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9045440"/>
              </p:ext>
            </p:extLst>
          </p:nvPr>
        </p:nvGraphicFramePr>
        <p:xfrm>
          <a:off x="6262006" y="3735083"/>
          <a:ext cx="2483804" cy="828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96" name="Equação" r:id="rId13" imgW="952087" imgH="317362" progId="Equation.3">
                  <p:embed/>
                </p:oleObj>
              </mc:Choice>
              <mc:Fallback>
                <p:oleObj name="Equação" r:id="rId13" imgW="952087" imgH="31736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2006" y="3735083"/>
                        <a:ext cx="2483804" cy="8288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57939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525980"/>
              </p:ext>
            </p:extLst>
          </p:nvPr>
        </p:nvGraphicFramePr>
        <p:xfrm>
          <a:off x="523662" y="1659845"/>
          <a:ext cx="7666037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960" name="Equação" r:id="rId3" imgW="2108160" imgH="241200" progId="Equation.3">
                  <p:embed/>
                </p:oleObj>
              </mc:Choice>
              <mc:Fallback>
                <p:oleObj name="Equação" r:id="rId3" imgW="21081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662" y="1659845"/>
                        <a:ext cx="7666037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ector reto 6"/>
          <p:cNvCxnSpPr/>
          <p:nvPr/>
        </p:nvCxnSpPr>
        <p:spPr>
          <a:xfrm>
            <a:off x="1094027" y="3045279"/>
            <a:ext cx="46800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>
            <a:off x="715735" y="3818165"/>
            <a:ext cx="79465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5996721"/>
              </p:ext>
            </p:extLst>
          </p:nvPr>
        </p:nvGraphicFramePr>
        <p:xfrm>
          <a:off x="3401799" y="2587285"/>
          <a:ext cx="4759325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961" name="Equação" r:id="rId5" imgW="1257120" imgH="241200" progId="Equation.3">
                  <p:embed/>
                </p:oleObj>
              </mc:Choice>
              <mc:Fallback>
                <p:oleObj name="Equação" r:id="rId5" imgW="1257120" imgH="241200" progId="Equation.3">
                  <p:embed/>
                  <p:pic>
                    <p:nvPicPr>
                      <p:cNvPr id="0" name="Objeto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1799" y="2587285"/>
                        <a:ext cx="4759325" cy="915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8026417"/>
              </p:ext>
            </p:extLst>
          </p:nvPr>
        </p:nvGraphicFramePr>
        <p:xfrm>
          <a:off x="2653395" y="4127500"/>
          <a:ext cx="4416877" cy="981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962" name="Equação" r:id="rId7" imgW="914400" imgH="203040" progId="Equation.3">
                  <p:embed/>
                </p:oleObj>
              </mc:Choice>
              <mc:Fallback>
                <p:oleObj name="Equação" r:id="rId7" imgW="91440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53395" y="4127500"/>
                        <a:ext cx="4416877" cy="9815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91</a:t>
            </a:fld>
            <a:endParaRPr lang="pt-BR"/>
          </a:p>
        </p:txBody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Erro de magnetização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8251371" y="1802897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8251371" y="2783669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</a:p>
        </p:txBody>
      </p:sp>
    </p:spTree>
    <p:extLst>
      <p:ext uri="{BB962C8B-B14F-4D97-AF65-F5344CB8AC3E}">
        <p14:creationId xmlns:p14="http://schemas.microsoft.com/office/powerpoint/2010/main" val="24377965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cxnSp>
        <p:nvCxnSpPr>
          <p:cNvPr id="12" name="Conector reto 11"/>
          <p:cNvCxnSpPr/>
          <p:nvPr/>
        </p:nvCxnSpPr>
        <p:spPr>
          <a:xfrm>
            <a:off x="715735" y="3818165"/>
            <a:ext cx="79465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0997539"/>
              </p:ext>
            </p:extLst>
          </p:nvPr>
        </p:nvGraphicFramePr>
        <p:xfrm>
          <a:off x="2653395" y="4127500"/>
          <a:ext cx="4416877" cy="981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41" name="Equação" r:id="rId3" imgW="914400" imgH="203040" progId="Equation.3">
                  <p:embed/>
                </p:oleObj>
              </mc:Choice>
              <mc:Fallback>
                <p:oleObj name="Equação" r:id="rId3" imgW="91440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53395" y="4127500"/>
                        <a:ext cx="4416877" cy="9815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92</a:t>
            </a:fld>
            <a:endParaRPr lang="pt-BR"/>
          </a:p>
        </p:txBody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Erro de magnetização</a:t>
            </a:r>
          </a:p>
        </p:txBody>
      </p:sp>
      <p:sp>
        <p:nvSpPr>
          <p:cNvPr id="5" name="Retângulo 4"/>
          <p:cNvSpPr/>
          <p:nvPr/>
        </p:nvSpPr>
        <p:spPr>
          <a:xfrm>
            <a:off x="2498271" y="4090307"/>
            <a:ext cx="4645479" cy="112667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" name="Conector angulado 15"/>
          <p:cNvCxnSpPr/>
          <p:nvPr/>
        </p:nvCxnSpPr>
        <p:spPr>
          <a:xfrm>
            <a:off x="2514599" y="5233307"/>
            <a:ext cx="424543" cy="355146"/>
          </a:xfrm>
          <a:prstGeom prst="bentConnector3">
            <a:avLst>
              <a:gd name="adj1" fmla="val -3846"/>
            </a:avLst>
          </a:prstGeom>
          <a:ln w="317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/>
          <p:cNvSpPr txBox="1"/>
          <p:nvPr/>
        </p:nvSpPr>
        <p:spPr>
          <a:xfrm>
            <a:off x="3000373" y="5403787"/>
            <a:ext cx="460414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Sistema linear da magnetização perturbada</a:t>
            </a:r>
          </a:p>
        </p:txBody>
      </p:sp>
      <p:graphicFrame>
        <p:nvGraphicFramePr>
          <p:cNvPr id="17" name="Objeto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3356278"/>
              </p:ext>
            </p:extLst>
          </p:nvPr>
        </p:nvGraphicFramePr>
        <p:xfrm>
          <a:off x="523662" y="1659845"/>
          <a:ext cx="7666037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42" name="Equação" r:id="rId5" imgW="2108160" imgH="241200" progId="Equation.3">
                  <p:embed/>
                </p:oleObj>
              </mc:Choice>
              <mc:Fallback>
                <p:oleObj name="Equação" r:id="rId5" imgW="21081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662" y="1659845"/>
                        <a:ext cx="7666037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Conector reto 17"/>
          <p:cNvCxnSpPr/>
          <p:nvPr/>
        </p:nvCxnSpPr>
        <p:spPr>
          <a:xfrm>
            <a:off x="1094027" y="3045279"/>
            <a:ext cx="46800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Objeto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593956"/>
              </p:ext>
            </p:extLst>
          </p:nvPr>
        </p:nvGraphicFramePr>
        <p:xfrm>
          <a:off x="3401799" y="2587285"/>
          <a:ext cx="4759325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43" name="Equação" r:id="rId7" imgW="1257120" imgH="241200" progId="Equation.3">
                  <p:embed/>
                </p:oleObj>
              </mc:Choice>
              <mc:Fallback>
                <p:oleObj name="Equação" r:id="rId7" imgW="12571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1799" y="2587285"/>
                        <a:ext cx="4759325" cy="915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CaixaDeTexto 20"/>
          <p:cNvSpPr txBox="1"/>
          <p:nvPr/>
        </p:nvSpPr>
        <p:spPr>
          <a:xfrm>
            <a:off x="8251371" y="1802897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8251371" y="2783669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</a:p>
        </p:txBody>
      </p:sp>
    </p:spTree>
    <p:extLst>
      <p:ext uri="{BB962C8B-B14F-4D97-AF65-F5344CB8AC3E}">
        <p14:creationId xmlns:p14="http://schemas.microsoft.com/office/powerpoint/2010/main" val="42894702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4666475"/>
              </p:ext>
            </p:extLst>
          </p:nvPr>
        </p:nvGraphicFramePr>
        <p:xfrm>
          <a:off x="2857503" y="1523094"/>
          <a:ext cx="3608612" cy="801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61" name="Equação" r:id="rId3" imgW="914400" imgH="203040" progId="Equation.3">
                  <p:embed/>
                </p:oleObj>
              </mc:Choice>
              <mc:Fallback>
                <p:oleObj name="Equação" r:id="rId3" imgW="91440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57503" y="1523094"/>
                        <a:ext cx="3608612" cy="8019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93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98741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4611098"/>
              </p:ext>
            </p:extLst>
          </p:nvPr>
        </p:nvGraphicFramePr>
        <p:xfrm>
          <a:off x="2857503" y="1523094"/>
          <a:ext cx="3608612" cy="801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40" name="Equação" r:id="rId3" imgW="914400" imgH="203040" progId="Equation.3">
                  <p:embed/>
                </p:oleObj>
              </mc:Choice>
              <mc:Fallback>
                <p:oleObj name="Equação" r:id="rId3" imgW="91440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57503" y="1523094"/>
                        <a:ext cx="3608612" cy="8019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94</a:t>
            </a:fld>
            <a:endParaRPr lang="pt-BR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5798152"/>
              </p:ext>
            </p:extLst>
          </p:nvPr>
        </p:nvGraphicFramePr>
        <p:xfrm>
          <a:off x="2267177" y="2701018"/>
          <a:ext cx="4865687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41" name="Equação" r:id="rId5" imgW="1218960" imgH="279360" progId="Equation.3">
                  <p:embed/>
                </p:oleObj>
              </mc:Choice>
              <mc:Fallback>
                <p:oleObj name="Equação" r:id="rId5" imgW="121896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177" y="2701018"/>
                        <a:ext cx="4865687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563030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3088595"/>
              </p:ext>
            </p:extLst>
          </p:nvPr>
        </p:nvGraphicFramePr>
        <p:xfrm>
          <a:off x="2857503" y="1523094"/>
          <a:ext cx="3608612" cy="801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89" name="Equação" r:id="rId3" imgW="914400" imgH="203040" progId="Equation.3">
                  <p:embed/>
                </p:oleObj>
              </mc:Choice>
              <mc:Fallback>
                <p:oleObj name="Equação" r:id="rId3" imgW="91440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57503" y="1523094"/>
                        <a:ext cx="3608612" cy="8019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635345"/>
              </p:ext>
            </p:extLst>
          </p:nvPr>
        </p:nvGraphicFramePr>
        <p:xfrm>
          <a:off x="2882900" y="4535488"/>
          <a:ext cx="3851275" cy="187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90" name="Equação" r:id="rId5" imgW="965160" imgH="469800" progId="Equation.3">
                  <p:embed/>
                </p:oleObj>
              </mc:Choice>
              <mc:Fallback>
                <p:oleObj name="Equação" r:id="rId5" imgW="96516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2900" y="4535488"/>
                        <a:ext cx="3851275" cy="1874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95</a:t>
            </a:fld>
            <a:endParaRPr lang="pt-BR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6965878"/>
              </p:ext>
            </p:extLst>
          </p:nvPr>
        </p:nvGraphicFramePr>
        <p:xfrm>
          <a:off x="2267177" y="2701018"/>
          <a:ext cx="4865687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91" name="Equação" r:id="rId7" imgW="1218960" imgH="279360" progId="Equation.3">
                  <p:embed/>
                </p:oleObj>
              </mc:Choice>
              <mc:Fallback>
                <p:oleObj name="Equação" r:id="rId7" imgW="121896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177" y="2701018"/>
                        <a:ext cx="4865687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19615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96</a:t>
            </a:fld>
            <a:endParaRPr lang="pt-BR"/>
          </a:p>
        </p:txBody>
      </p:sp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6384763"/>
              </p:ext>
            </p:extLst>
          </p:nvPr>
        </p:nvGraphicFramePr>
        <p:xfrm>
          <a:off x="2587625" y="1520825"/>
          <a:ext cx="4203700" cy="189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07" name="Equação" r:id="rId3" imgW="1041120" imgH="469800" progId="Equation.3">
                  <p:embed/>
                </p:oleObj>
              </mc:Choice>
              <mc:Fallback>
                <p:oleObj name="Equação" r:id="rId3" imgW="1041120" imgH="469800" progId="Equation.3">
                  <p:embed/>
                  <p:pic>
                    <p:nvPicPr>
                      <p:cNvPr id="2" name="Objeto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7625" y="1520825"/>
                        <a:ext cx="4203700" cy="189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7524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9587382"/>
              </p:ext>
            </p:extLst>
          </p:nvPr>
        </p:nvGraphicFramePr>
        <p:xfrm>
          <a:off x="2587625" y="1520825"/>
          <a:ext cx="4203700" cy="189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5" name="Equação" r:id="rId3" imgW="1041120" imgH="469800" progId="Equation.3">
                  <p:embed/>
                </p:oleObj>
              </mc:Choice>
              <mc:Fallback>
                <p:oleObj name="Equação" r:id="rId3" imgW="104112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7625" y="1520825"/>
                        <a:ext cx="4203700" cy="189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97</a:t>
            </a:fld>
            <a:endParaRPr lang="pt-BR"/>
          </a:p>
        </p:txBody>
      </p:sp>
      <p:sp>
        <p:nvSpPr>
          <p:cNvPr id="4" name="Elipse 3"/>
          <p:cNvSpPr/>
          <p:nvPr/>
        </p:nvSpPr>
        <p:spPr>
          <a:xfrm>
            <a:off x="2441127" y="1322617"/>
            <a:ext cx="1771650" cy="2163536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angulado 6"/>
          <p:cNvCxnSpPr>
            <a:stCxn id="4" idx="4"/>
          </p:cNvCxnSpPr>
          <p:nvPr/>
        </p:nvCxnSpPr>
        <p:spPr>
          <a:xfrm rot="5400000">
            <a:off x="2422759" y="3504522"/>
            <a:ext cx="922562" cy="885825"/>
          </a:xfrm>
          <a:prstGeom prst="bentConnector3">
            <a:avLst>
              <a:gd name="adj1" fmla="val 50000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459272" y="4469563"/>
                <a:ext cx="4192302" cy="461665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pt-B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 relativo da magnetização: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/>
                        <a:ea typeface="Cambria Math"/>
                      </a:rPr>
                      <m:t>𝜖</m:t>
                    </m:r>
                  </m:oMath>
                </a14:m>
                <a:endParaRPr lang="pt-B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72" y="4469563"/>
                <a:ext cx="4192302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Elipse 15"/>
          <p:cNvSpPr/>
          <p:nvPr/>
        </p:nvSpPr>
        <p:spPr>
          <a:xfrm>
            <a:off x="4735281" y="1518557"/>
            <a:ext cx="2159397" cy="1771651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7" name="Conector angulado 16"/>
          <p:cNvCxnSpPr>
            <a:stCxn id="16" idx="4"/>
          </p:cNvCxnSpPr>
          <p:nvPr/>
        </p:nvCxnSpPr>
        <p:spPr>
          <a:xfrm rot="16200000" flipH="1">
            <a:off x="5724164" y="3381023"/>
            <a:ext cx="1118510" cy="936879"/>
          </a:xfrm>
          <a:prstGeom prst="bentConnector3">
            <a:avLst>
              <a:gd name="adj1" fmla="val 50000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/>
              <p:cNvSpPr txBox="1"/>
              <p:nvPr/>
            </p:nvSpPr>
            <p:spPr>
              <a:xfrm>
                <a:off x="6136467" y="4469563"/>
                <a:ext cx="1126670" cy="510333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𝜒</m:t>
                    </m:r>
                  </m:oMath>
                </a14:m>
                <a:r>
                  <a:rPr lang="pt-BR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400" i="1">
                            <a:latin typeface="Cambria Math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pt-BR" sz="2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  <m:sup>
                        <m:r>
                          <a:rPr lang="pt-BR" sz="2400" i="1">
                            <a:latin typeface="Cambria Math"/>
                            <a:ea typeface="Cambria Math"/>
                          </a:rPr>
                          <m:t>†</m:t>
                        </m:r>
                      </m:sup>
                    </m:sSubSup>
                  </m:oMath>
                </a14:m>
                <a:endParaRPr lang="pt-B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CaixaDe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467" y="4469563"/>
                <a:ext cx="1126670" cy="51033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o explicativo retangular 17"/>
              <p:cNvSpPr/>
              <p:nvPr/>
            </p:nvSpPr>
            <p:spPr>
              <a:xfrm>
                <a:off x="6937823" y="1352998"/>
                <a:ext cx="1994143" cy="800500"/>
              </a:xfrm>
              <a:prstGeom prst="wedgeRectCallout">
                <a:avLst>
                  <a:gd name="adj1" fmla="val -52103"/>
                  <a:gd name="adj2" fmla="val 97230"/>
                </a:avLst>
              </a:prstGeom>
              <a:solidFill>
                <a:schemeClr val="accent1">
                  <a:alpha val="24000"/>
                </a:schemeClr>
              </a:solidFill>
              <a:ln w="28575" cmpd="sng">
                <a:solidFill>
                  <a:srgbClr val="C0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𝐼</m:t>
                              </m:r>
                              <m:r>
                                <a:rPr lang="pt-BR" sz="2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𝜒</m:t>
                                  </m:r>
                                  <m: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𝐼𝑁</m:t>
                                  </m:r>
                                </m:e>
                                <m:sup>
                                  <m: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BR" sz="24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4" name="Texto explicativo retangular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7823" y="1352998"/>
                <a:ext cx="1994143" cy="800500"/>
              </a:xfrm>
              <a:prstGeom prst="wedgeRectCallout">
                <a:avLst>
                  <a:gd name="adj1" fmla="val -52103"/>
                  <a:gd name="adj2" fmla="val 97230"/>
                </a:avLst>
              </a:prstGeom>
              <a:blipFill>
                <a:blip r:embed="rId7"/>
                <a:stretch>
                  <a:fillRect/>
                </a:stretch>
              </a:blipFill>
              <a:ln w="28575" cmpd="sng">
                <a:solidFill>
                  <a:srgbClr val="C00000"/>
                </a:solidFill>
                <a:prstDash val="solid"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113514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801997"/>
              </p:ext>
            </p:extLst>
          </p:nvPr>
        </p:nvGraphicFramePr>
        <p:xfrm>
          <a:off x="2587625" y="1520825"/>
          <a:ext cx="4203700" cy="189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08" name="Equação" r:id="rId3" imgW="1041120" imgH="469800" progId="Equation.3">
                  <p:embed/>
                </p:oleObj>
              </mc:Choice>
              <mc:Fallback>
                <p:oleObj name="Equação" r:id="rId3" imgW="104112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7625" y="1520825"/>
                        <a:ext cx="4203700" cy="189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98</a:t>
            </a:fld>
            <a:endParaRPr lang="pt-BR"/>
          </a:p>
        </p:txBody>
      </p:sp>
      <p:sp>
        <p:nvSpPr>
          <p:cNvPr id="4" name="Elipse 3"/>
          <p:cNvSpPr/>
          <p:nvPr/>
        </p:nvSpPr>
        <p:spPr>
          <a:xfrm>
            <a:off x="2441127" y="1322617"/>
            <a:ext cx="1771650" cy="2163536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angulado 6"/>
          <p:cNvCxnSpPr>
            <a:stCxn id="4" idx="4"/>
          </p:cNvCxnSpPr>
          <p:nvPr/>
        </p:nvCxnSpPr>
        <p:spPr>
          <a:xfrm rot="5400000">
            <a:off x="2422759" y="3504522"/>
            <a:ext cx="922562" cy="885825"/>
          </a:xfrm>
          <a:prstGeom prst="bentConnector3">
            <a:avLst>
              <a:gd name="adj1" fmla="val 50000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459272" y="4469563"/>
                <a:ext cx="4192302" cy="461665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pt-B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 relativo da magnetização: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/>
                        <a:ea typeface="Cambria Math"/>
                      </a:rPr>
                      <m:t>𝜖</m:t>
                    </m:r>
                  </m:oMath>
                </a14:m>
                <a:endParaRPr lang="pt-B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72" y="4469563"/>
                <a:ext cx="4192302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Elipse 15"/>
          <p:cNvSpPr/>
          <p:nvPr/>
        </p:nvSpPr>
        <p:spPr>
          <a:xfrm>
            <a:off x="4735281" y="1518557"/>
            <a:ext cx="2159397" cy="1771651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7" name="Conector angulado 16"/>
          <p:cNvCxnSpPr>
            <a:stCxn id="16" idx="4"/>
          </p:cNvCxnSpPr>
          <p:nvPr/>
        </p:nvCxnSpPr>
        <p:spPr>
          <a:xfrm rot="16200000" flipH="1">
            <a:off x="5724164" y="3381023"/>
            <a:ext cx="1118510" cy="936879"/>
          </a:xfrm>
          <a:prstGeom prst="bentConnector3">
            <a:avLst>
              <a:gd name="adj1" fmla="val 50000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/>
              <p:cNvSpPr txBox="1"/>
              <p:nvPr/>
            </p:nvSpPr>
            <p:spPr>
              <a:xfrm>
                <a:off x="6136467" y="4469563"/>
                <a:ext cx="1126670" cy="510333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𝜒</m:t>
                    </m:r>
                  </m:oMath>
                </a14:m>
                <a:r>
                  <a:rPr lang="pt-BR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400" i="1">
                            <a:latin typeface="Cambria Math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pt-BR" sz="2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  <m:sup>
                        <m:r>
                          <a:rPr lang="pt-BR" sz="2400" i="1">
                            <a:latin typeface="Cambria Math"/>
                            <a:ea typeface="Cambria Math"/>
                          </a:rPr>
                          <m:t>†</m:t>
                        </m:r>
                      </m:sup>
                    </m:sSubSup>
                  </m:oMath>
                </a14:m>
                <a:endParaRPr lang="pt-B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CaixaDe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467" y="4469563"/>
                <a:ext cx="1126670" cy="51033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3476314" y="5376181"/>
                <a:ext cx="2517933" cy="7193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3600" i="1" smtClean="0">
                        <a:latin typeface="Cambria Math"/>
                        <a:ea typeface="Cambria Math"/>
                      </a:rPr>
                      <m:t>𝜖</m:t>
                    </m:r>
                    <m:r>
                      <a:rPr lang="pt-BR" sz="3600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pt-BR" sz="3600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pt-BR" sz="3600" b="0" i="1" smtClean="0">
                        <a:latin typeface="Cambria Math"/>
                        <a:ea typeface="Cambria Math"/>
                      </a:rPr>
                      <m:t>𝜒</m:t>
                    </m:r>
                  </m:oMath>
                </a14:m>
                <a:r>
                  <a:rPr lang="pt-BR" sz="3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3600" i="1">
                            <a:latin typeface="Cambria Math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pt-BR" sz="36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  <m:sup>
                        <m:r>
                          <a:rPr lang="pt-BR" sz="3600" i="1">
                            <a:latin typeface="Cambria Math"/>
                            <a:ea typeface="Cambria Math"/>
                          </a:rPr>
                          <m:t>†</m:t>
                        </m:r>
                      </m:sup>
                    </m:sSubSup>
                  </m:oMath>
                </a14:m>
                <a:endParaRPr lang="pt-BR" sz="36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314" y="5376181"/>
                <a:ext cx="2517933" cy="71936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328284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99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3345685" y="1596117"/>
                <a:ext cx="2517933" cy="7193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3600" i="1" smtClean="0">
                        <a:latin typeface="Cambria Math"/>
                        <a:ea typeface="Cambria Math"/>
                      </a:rPr>
                      <m:t>𝜖</m:t>
                    </m:r>
                    <m:r>
                      <a:rPr lang="pt-BR" sz="3600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pt-BR" sz="3600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pt-BR" sz="3600" b="0" i="1" smtClean="0">
                        <a:latin typeface="Cambria Math"/>
                        <a:ea typeface="Cambria Math"/>
                      </a:rPr>
                      <m:t>𝜒</m:t>
                    </m:r>
                  </m:oMath>
                </a14:m>
                <a:r>
                  <a:rPr lang="pt-BR" sz="3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3600" i="1">
                            <a:latin typeface="Cambria Math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pt-BR" sz="36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  <m:sup>
                        <m:r>
                          <a:rPr lang="pt-BR" sz="3600" i="1">
                            <a:latin typeface="Cambria Math"/>
                            <a:ea typeface="Cambria Math"/>
                          </a:rPr>
                          <m:t>†</m:t>
                        </m:r>
                      </m:sup>
                    </m:sSubSup>
                  </m:oMath>
                </a14:m>
                <a:endParaRPr lang="pt-BR" sz="3600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685" y="1596117"/>
                <a:ext cx="2517933" cy="71936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1662715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ssic">
  <a:themeElements>
    <a:clrScheme name="Técnica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10192</TotalTime>
  <Words>2243</Words>
  <Application>Microsoft Office PowerPoint</Application>
  <PresentationFormat>Apresentação na tela (4:3)</PresentationFormat>
  <Paragraphs>546</Paragraphs>
  <Slides>109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Servidores OLE inseridos</vt:lpstr>
      </vt:variant>
      <vt:variant>
        <vt:i4>2</vt:i4>
      </vt:variant>
      <vt:variant>
        <vt:lpstr>Títulos de slides</vt:lpstr>
      </vt:variant>
      <vt:variant>
        <vt:i4>109</vt:i4>
      </vt:variant>
    </vt:vector>
  </HeadingPairs>
  <TitlesOfParts>
    <vt:vector size="122" baseType="lpstr">
      <vt:lpstr>Arial</vt:lpstr>
      <vt:lpstr>Calibri</vt:lpstr>
      <vt:lpstr>Calisto MT</vt:lpstr>
      <vt:lpstr>Cambria Math</vt:lpstr>
      <vt:lpstr>Georgia</vt:lpstr>
      <vt:lpstr>Gill Sans MT</vt:lpstr>
      <vt:lpstr>Times New Roman</vt:lpstr>
      <vt:lpstr>Wingdings</vt:lpstr>
      <vt:lpstr>Wingdings 2</vt:lpstr>
      <vt:lpstr>Classic</vt:lpstr>
      <vt:lpstr>Civic</vt:lpstr>
      <vt:lpstr>Equação</vt:lpstr>
      <vt:lpstr>Microsoft Equation 3.0</vt:lpstr>
      <vt:lpstr>Apresentação do PowerPoint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Objetivos</vt:lpstr>
      <vt:lpstr>Objetivos</vt:lpstr>
      <vt:lpstr>Objetivos</vt:lpstr>
      <vt:lpstr>Objetivos</vt:lpstr>
      <vt:lpstr>Objetivos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Introdução</vt:lpstr>
      <vt:lpstr>Apresentação do PowerPoint</vt:lpstr>
      <vt:lpstr>Metodologia – Modelagem</vt:lpstr>
      <vt:lpstr>Metodologia – Modelagem</vt:lpstr>
      <vt:lpstr>Metodologia – Modelagem</vt:lpstr>
      <vt:lpstr>Introdução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- Implementação Computacional</vt:lpstr>
      <vt:lpstr>Metodologia - Implementação Computacional</vt:lpstr>
      <vt:lpstr>Metodologia - Implementação Computacional</vt:lpstr>
      <vt:lpstr>Metodologia - Implementação Computacional</vt:lpstr>
      <vt:lpstr>Resultados da modelagem</vt:lpstr>
      <vt:lpstr>Resultados Modelagem – Funções dos Elipsoides</vt:lpstr>
      <vt:lpstr>Resultados Modelagem – Comparação Triaxial x Esfera</vt:lpstr>
      <vt:lpstr>Resultados Modelagem – Comparação Triaxial x Esfera</vt:lpstr>
      <vt:lpstr>Resultados Modelagem – Comparação Triaxial x Prolato</vt:lpstr>
      <vt:lpstr>Resultados Modelagem – Comparação Triaxial x Prolato</vt:lpstr>
      <vt:lpstr>Resultados Modelagem – Comparação Triaxial x Oblato</vt:lpstr>
      <vt:lpstr>Resultados Modelagem – Comparação Triaxial x Oblato</vt:lpstr>
      <vt:lpstr>Resultados Modelagem – Fatores de desmagnetização elipsoide triaxial</vt:lpstr>
      <vt:lpstr>Resultados Modelagem – Fatores de desmagnetização elipsoide triaxial</vt:lpstr>
      <vt:lpstr>Resultados Modelagem – Fatores de desmagnetização elipsoide prolato</vt:lpstr>
      <vt:lpstr>Resultados Modelagem – Fatores de desmagnetização elipsoide oblato</vt:lpstr>
      <vt:lpstr>Resultados Modelagem – Anisotropia de forma</vt:lpstr>
      <vt:lpstr>Resultados Modelagem – Anisotropia de forma</vt:lpstr>
      <vt:lpstr>Metodologia – Análise de susceptibilidade</vt:lpstr>
      <vt:lpstr>Modelagem – Análise de susceptibilidade</vt:lpstr>
      <vt:lpstr>Modelagem – Análise de susceptibilidade</vt:lpstr>
      <vt:lpstr>Modelagem – Análise de susceptibilidade</vt:lpstr>
      <vt:lpstr>Modelagem – Análise de susceptibilidade</vt:lpstr>
      <vt:lpstr>Modelagem – Análise de susceptibilidade</vt:lpstr>
      <vt:lpstr>Modelagem – Análise de susceptibilidade</vt:lpstr>
      <vt:lpstr>Modelagem – Análise de susceptibilidade</vt:lpstr>
      <vt:lpstr>Metodologia – Erro de magnetização</vt:lpstr>
      <vt:lpstr>Modelagem – Erro de magnetização</vt:lpstr>
      <vt:lpstr>Modelagem – Erro de magnetização</vt:lpstr>
      <vt:lpstr>Modelagem – Análise de susceptibilidade</vt:lpstr>
      <vt:lpstr>Modelagem – Erro de magnetização</vt:lpstr>
      <vt:lpstr>Modelagem – Erro de magnetização</vt:lpstr>
      <vt:lpstr>Modelagem – Erro de magnetização</vt:lpstr>
      <vt:lpstr>Modelagem – Erro de magnetização</vt:lpstr>
      <vt:lpstr>Modelagem – Erro de magnetização</vt:lpstr>
      <vt:lpstr>Modelagem – Análise de susceptibilidade</vt:lpstr>
      <vt:lpstr>Modelagem – Análise de susceptibilidade</vt:lpstr>
      <vt:lpstr>Modelagem – Análise de susceptibilidade</vt:lpstr>
      <vt:lpstr>Modelagem – Análise de susceptibilidade</vt:lpstr>
      <vt:lpstr>Modelagem – Análise de susceptibilidade</vt:lpstr>
      <vt:lpstr>Modelagem – Análise de susceptibilidade</vt:lpstr>
      <vt:lpstr>Modelagem – Análise de susceptibilidade</vt:lpstr>
      <vt:lpstr>Modelagem – Análise de susceptibilidade</vt:lpstr>
      <vt:lpstr>Resultados da análise de susceptibilidade</vt:lpstr>
      <vt:lpstr>Resultados - Análise da susceptibilidade</vt:lpstr>
      <vt:lpstr>Resultados - Análise da susceptibilidade</vt:lpstr>
      <vt:lpstr>Resultados - Análise da susceptibilidade</vt:lpstr>
      <vt:lpstr>Conclusões</vt:lpstr>
      <vt:lpstr>Conclusões</vt:lpstr>
      <vt:lpstr>Apresentação do PowerPoint</vt:lpstr>
      <vt:lpstr>Apresentação do PowerPoint</vt:lpstr>
      <vt:lpstr>Metodologia – Modelagem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Universidade de São Paulo</dc:title>
  <dc:creator>Diego</dc:creator>
  <cp:lastModifiedBy>Diego Taka</cp:lastModifiedBy>
  <cp:revision>477</cp:revision>
  <dcterms:created xsi:type="dcterms:W3CDTF">2013-11-08T17:01:56Z</dcterms:created>
  <dcterms:modified xsi:type="dcterms:W3CDTF">2017-03-27T00:43:55Z</dcterms:modified>
</cp:coreProperties>
</file>